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57" r:id="rId3"/>
    <p:sldId id="258" r:id="rId4"/>
    <p:sldId id="326" r:id="rId5"/>
    <p:sldId id="259" r:id="rId6"/>
    <p:sldId id="328" r:id="rId7"/>
    <p:sldId id="358" r:id="rId8"/>
    <p:sldId id="291" r:id="rId9"/>
    <p:sldId id="292" r:id="rId10"/>
    <p:sldId id="293" r:id="rId11"/>
    <p:sldId id="362" r:id="rId12"/>
    <p:sldId id="296" r:id="rId13"/>
    <p:sldId id="298" r:id="rId14"/>
    <p:sldId id="275" r:id="rId15"/>
    <p:sldId id="276" r:id="rId16"/>
    <p:sldId id="277" r:id="rId17"/>
    <p:sldId id="299" r:id="rId18"/>
    <p:sldId id="300" r:id="rId19"/>
    <p:sldId id="301" r:id="rId20"/>
    <p:sldId id="302" r:id="rId21"/>
    <p:sldId id="363" r:id="rId22"/>
    <p:sldId id="347" r:id="rId23"/>
    <p:sldId id="339" r:id="rId24"/>
    <p:sldId id="340" r:id="rId25"/>
    <p:sldId id="365" r:id="rId26"/>
    <p:sldId id="366" r:id="rId27"/>
    <p:sldId id="367" r:id="rId28"/>
    <p:sldId id="305" r:id="rId29"/>
    <p:sldId id="368" r:id="rId30"/>
    <p:sldId id="369" r:id="rId31"/>
    <p:sldId id="370" r:id="rId32"/>
    <p:sldId id="371" r:id="rId33"/>
    <p:sldId id="372" r:id="rId34"/>
    <p:sldId id="373" r:id="rId35"/>
    <p:sldId id="374" r:id="rId36"/>
    <p:sldId id="375" r:id="rId37"/>
    <p:sldId id="376" r:id="rId38"/>
    <p:sldId id="353" r:id="rId39"/>
    <p:sldId id="354" r:id="rId40"/>
    <p:sldId id="356" r:id="rId41"/>
    <p:sldId id="355" r:id="rId42"/>
    <p:sldId id="348" r:id="rId43"/>
    <p:sldId id="349" r:id="rId44"/>
    <p:sldId id="350" r:id="rId45"/>
    <p:sldId id="352" r:id="rId46"/>
    <p:sldId id="377" r:id="rId47"/>
    <p:sldId id="394" r:id="rId48"/>
    <p:sldId id="378" r:id="rId49"/>
    <p:sldId id="379"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280" r:id="rId78"/>
    <p:sldId id="337" r:id="rId79"/>
    <p:sldId id="279" r:id="rId80"/>
    <p:sldId id="409" r:id="rId81"/>
    <p:sldId id="278" r:id="rId82"/>
  </p:sldIdLst>
  <p:sldSz cx="9144000" cy="5143500" type="screen16x9"/>
  <p:notesSz cx="6858000" cy="9144000"/>
  <p:embeddedFontLst>
    <p:embeddedFont>
      <p:font typeface="Bookman Old Style" panose="02050604050505020204" pitchFamily="18" charset="0"/>
      <p:regular r:id="rId84"/>
      <p:bold r:id="rId85"/>
      <p:italic r:id="rId86"/>
      <p:boldItalic r:id="rId87"/>
    </p:embeddedFon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Lato" panose="020B0604020202020204" charset="0"/>
      <p:regular r:id="rId96"/>
      <p:bold r:id="rId97"/>
      <p:italic r:id="rId98"/>
      <p:boldItalic r:id="rId99"/>
    </p:embeddedFont>
    <p:embeddedFont>
      <p:font typeface="Lato Black" panose="020B0604020202020204" charset="0"/>
      <p:bold r:id="rId100"/>
      <p:boldItalic r:id="rId101"/>
    </p:embeddedFont>
    <p:embeddedFont>
      <p:font typeface="Lato Light" panose="020F0302020204030203" charset="0"/>
      <p:regular r:id="rId102"/>
      <p:bold r:id="rId103"/>
      <p:italic r:id="rId104"/>
      <p:boldItalic r:id="rId105"/>
    </p:embeddedFont>
    <p:embeddedFont>
      <p:font typeface="Segoe UI Emoji" panose="020B0502040204020203" pitchFamily="34" charset="0"/>
      <p:regular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923942-2F52-4762-AF28-0FB3CF484F8F}">
  <a:tblStyle styleId="{72923942-2F52-4762-AF28-0FB3CF484F8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102" Type="http://schemas.openxmlformats.org/officeDocument/2006/relationships/font" Target="fonts/font19.fntdata"/><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0.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7830328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521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16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715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98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505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60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481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1042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37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98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4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3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64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945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3164" y="1424069"/>
            <a:ext cx="9157393" cy="3719422"/>
            <a:chOff x="187960" y="1453515"/>
            <a:chExt cx="3861435" cy="1568450"/>
          </a:xfrm>
        </p:grpSpPr>
        <p:sp>
          <p:nvSpPr>
            <p:cNvPr id="11" name="Google Shape;11;p2"/>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12" name="Google Shape;12;p2"/>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13" name="Google Shape;13;p2"/>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14" name="Google Shape;14;p2"/>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14" y="2917253"/>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14" y="1926312"/>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alpha val="20000"/>
                </a:srgbClr>
              </a:gs>
              <a:gs pos="100000">
                <a:srgbClr val="FF6A00">
                  <a:alpha val="71764"/>
                  <a:alpha val="20000"/>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1518" y="3413475"/>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grpSp>
        <p:nvGrpSpPr>
          <p:cNvPr id="22" name="Google Shape;22;p4"/>
          <p:cNvGrpSpPr/>
          <p:nvPr/>
        </p:nvGrpSpPr>
        <p:grpSpPr>
          <a:xfrm rot="-5400000" flipH="1">
            <a:off x="5520163" y="1530301"/>
            <a:ext cx="5154243" cy="2093410"/>
            <a:chOff x="187960" y="1453515"/>
            <a:chExt cx="3861435" cy="1568450"/>
          </a:xfrm>
        </p:grpSpPr>
        <p:sp>
          <p:nvSpPr>
            <p:cNvPr id="23" name="Google Shape;23;p4"/>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24" name="Google Shape;24;p4"/>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25" name="Google Shape;25;p4"/>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26" name="Google Shape;26;p4"/>
          <p:cNvSpPr txBox="1">
            <a:spLocks noGrp="1"/>
          </p:cNvSpPr>
          <p:nvPr>
            <p:ph type="body" idx="1"/>
          </p:nvPr>
        </p:nvSpPr>
        <p:spPr>
          <a:xfrm>
            <a:off x="2038025" y="1476000"/>
            <a:ext cx="5067900" cy="30450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i="1"/>
            </a:lvl1pPr>
            <a:lvl2pPr marL="914400" lvl="1" indent="-431800" algn="ctr" rtl="0">
              <a:spcBef>
                <a:spcPts val="0"/>
              </a:spcBef>
              <a:spcAft>
                <a:spcPts val="0"/>
              </a:spcAft>
              <a:buSzPts val="3200"/>
              <a:buChar char="◦"/>
              <a:defRPr sz="3200" i="1"/>
            </a:lvl2pPr>
            <a:lvl3pPr marL="1371600" lvl="2" indent="-431800" algn="ctr" rtl="0">
              <a:spcBef>
                <a:spcPts val="0"/>
              </a:spcBef>
              <a:spcAft>
                <a:spcPts val="0"/>
              </a:spcAft>
              <a:buSzPts val="3200"/>
              <a:buChar char="◦"/>
              <a:defRPr sz="3200" i="1"/>
            </a:lvl3pPr>
            <a:lvl4pPr marL="1828800" lvl="3" indent="-431800" algn="ctr" rtl="0">
              <a:spcBef>
                <a:spcPts val="0"/>
              </a:spcBef>
              <a:spcAft>
                <a:spcPts val="0"/>
              </a:spcAft>
              <a:buSzPts val="3200"/>
              <a:buChar char="◦"/>
              <a:defRPr sz="3200" i="1"/>
            </a:lvl4pPr>
            <a:lvl5pPr marL="2286000" lvl="4" indent="-431800" algn="ctr" rtl="0">
              <a:spcBef>
                <a:spcPts val="0"/>
              </a:spcBef>
              <a:spcAft>
                <a:spcPts val="0"/>
              </a:spcAft>
              <a:buSzPts val="3200"/>
              <a:buChar char="◦"/>
              <a:defRPr sz="3200" i="1"/>
            </a:lvl5pPr>
            <a:lvl6pPr marL="2743200" lvl="5" indent="-431800" algn="ctr" rtl="0">
              <a:spcBef>
                <a:spcPts val="0"/>
              </a:spcBef>
              <a:spcAft>
                <a:spcPts val="0"/>
              </a:spcAft>
              <a:buSzPts val="3200"/>
              <a:buChar char="◦"/>
              <a:defRPr sz="3200" i="1"/>
            </a:lvl6pPr>
            <a:lvl7pPr marL="3200400" lvl="6" indent="-431800" algn="ctr" rtl="0">
              <a:spcBef>
                <a:spcPts val="0"/>
              </a:spcBef>
              <a:spcAft>
                <a:spcPts val="0"/>
              </a:spcAft>
              <a:buSzPts val="3200"/>
              <a:buChar char="◦"/>
              <a:defRPr sz="3200" i="1"/>
            </a:lvl7pPr>
            <a:lvl8pPr marL="3657600" lvl="7" indent="-431800" algn="ctr" rtl="0">
              <a:spcBef>
                <a:spcPts val="0"/>
              </a:spcBef>
              <a:spcAft>
                <a:spcPts val="0"/>
              </a:spcAft>
              <a:buSzPts val="3200"/>
              <a:buChar char="◦"/>
              <a:defRPr sz="3200" i="1"/>
            </a:lvl8pPr>
            <a:lvl9pPr marL="4114800" lvl="8" indent="-431800" algn="ctr" rtl="0">
              <a:spcBef>
                <a:spcPts val="0"/>
              </a:spcBef>
              <a:spcAft>
                <a:spcPts val="0"/>
              </a:spcAft>
              <a:buSzPts val="3200"/>
              <a:buChar char="◦"/>
              <a:defRPr sz="3200" i="1"/>
            </a:lvl9pPr>
          </a:lstStyle>
          <a:p>
            <a:endParaRPr/>
          </a:p>
        </p:txBody>
      </p:sp>
      <p:sp>
        <p:nvSpPr>
          <p:cNvPr id="27" name="Google Shape;27;p4"/>
          <p:cNvSpPr txBox="1"/>
          <p:nvPr/>
        </p:nvSpPr>
        <p:spPr>
          <a:xfrm>
            <a:off x="3593400" y="5527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accent5"/>
                </a:solidFill>
                <a:latin typeface="Lato"/>
                <a:ea typeface="Lato"/>
                <a:cs typeface="Lato"/>
                <a:sym typeface="Lato"/>
              </a:rPr>
              <a:t>“</a:t>
            </a:r>
            <a:endParaRPr sz="9600" b="1">
              <a:solidFill>
                <a:schemeClr val="accent5"/>
              </a:solidFill>
              <a:latin typeface="Lato"/>
              <a:ea typeface="Lato"/>
              <a:cs typeface="Lato"/>
              <a:sym typeface="Lato"/>
            </a:endParaRPr>
          </a:p>
        </p:txBody>
      </p:sp>
      <p:sp>
        <p:nvSpPr>
          <p:cNvPr id="28" name="Google Shape;28;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9" name="Google Shape;29;p4"/>
          <p:cNvGrpSpPr/>
          <p:nvPr/>
        </p:nvGrpSpPr>
        <p:grpSpPr>
          <a:xfrm rot="5400000" flipH="1">
            <a:off x="-1530412" y="1530301"/>
            <a:ext cx="5154243" cy="2093410"/>
            <a:chOff x="187960" y="1453515"/>
            <a:chExt cx="3861435" cy="1568450"/>
          </a:xfrm>
        </p:grpSpPr>
        <p:sp>
          <p:nvSpPr>
            <p:cNvPr id="30" name="Google Shape;30;p4"/>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31" name="Google Shape;31;p4"/>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32" name="Google Shape;32;p4"/>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
        <p:cNvGrpSpPr/>
        <p:nvPr/>
      </p:nvGrpSpPr>
      <p:grpSpPr>
        <a:xfrm>
          <a:off x="0" y="0"/>
          <a:ext cx="0" cy="0"/>
          <a:chOff x="0" y="0"/>
          <a:chExt cx="0" cy="0"/>
        </a:xfrm>
      </p:grpSpPr>
      <p:grpSp>
        <p:nvGrpSpPr>
          <p:cNvPr id="34" name="Google Shape;34;p5"/>
          <p:cNvGrpSpPr/>
          <p:nvPr/>
        </p:nvGrpSpPr>
        <p:grpSpPr>
          <a:xfrm rot="-5400000" flipH="1">
            <a:off x="5520163" y="1530301"/>
            <a:ext cx="5154243" cy="2093410"/>
            <a:chOff x="187960" y="1453515"/>
            <a:chExt cx="3861435" cy="1568450"/>
          </a:xfrm>
        </p:grpSpPr>
        <p:sp>
          <p:nvSpPr>
            <p:cNvPr id="35" name="Google Shape;35;p5"/>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36" name="Google Shape;36;p5"/>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37" name="Google Shape;37;p5"/>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38" name="Google Shape;38;p5"/>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5"/>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0" name="Google Shape;40;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rot="-5400000" flipH="1">
            <a:off x="5520163" y="1530301"/>
            <a:ext cx="5154243" cy="2093410"/>
            <a:chOff x="187960" y="1453515"/>
            <a:chExt cx="3861435" cy="1568450"/>
          </a:xfrm>
        </p:grpSpPr>
        <p:sp>
          <p:nvSpPr>
            <p:cNvPr id="43" name="Google Shape;43;p6"/>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44" name="Google Shape;44;p6"/>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45" name="Google Shape;45;p6"/>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46" name="Google Shape;46;p6"/>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8" name="Google Shape;48;p6"/>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9" name="Google Shape;49;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8"/>
          <p:cNvGrpSpPr/>
          <p:nvPr/>
        </p:nvGrpSpPr>
        <p:grpSpPr>
          <a:xfrm rot="-5400000" flipH="1">
            <a:off x="5520163" y="1530301"/>
            <a:ext cx="5154243" cy="2093410"/>
            <a:chOff x="187960" y="1453515"/>
            <a:chExt cx="3861435" cy="1568450"/>
          </a:xfrm>
        </p:grpSpPr>
        <p:sp>
          <p:nvSpPr>
            <p:cNvPr id="62" name="Google Shape;62;p8"/>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63" name="Google Shape;63;p8"/>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64" name="Google Shape;64;p8"/>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65" name="Google Shape;65;p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grpSp>
        <p:nvGrpSpPr>
          <p:cNvPr id="75" name="Google Shape;75;p10"/>
          <p:cNvGrpSpPr/>
          <p:nvPr/>
        </p:nvGrpSpPr>
        <p:grpSpPr>
          <a:xfrm rot="-5400000" flipH="1">
            <a:off x="5520163" y="1530301"/>
            <a:ext cx="5154243" cy="2093410"/>
            <a:chOff x="187960" y="1453515"/>
            <a:chExt cx="3861435" cy="1568450"/>
          </a:xfrm>
        </p:grpSpPr>
        <p:sp>
          <p:nvSpPr>
            <p:cNvPr id="76" name="Google Shape;76;p10"/>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77" name="Google Shape;77;p10"/>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78" name="Google Shape;78;p10"/>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79" name="Google Shape;7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80"/>
        <p:cNvGrpSpPr/>
        <p:nvPr/>
      </p:nvGrpSpPr>
      <p:grpSpPr>
        <a:xfrm>
          <a:off x="0" y="0"/>
          <a:ext cx="0" cy="0"/>
          <a:chOff x="0" y="0"/>
          <a:chExt cx="0" cy="0"/>
        </a:xfrm>
      </p:grpSpPr>
      <p:grpSp>
        <p:nvGrpSpPr>
          <p:cNvPr id="81" name="Google Shape;81;p11"/>
          <p:cNvGrpSpPr/>
          <p:nvPr/>
        </p:nvGrpSpPr>
        <p:grpSpPr>
          <a:xfrm>
            <a:off x="-13177" y="3583361"/>
            <a:ext cx="9157393" cy="1560137"/>
            <a:chOff x="187960" y="1453515"/>
            <a:chExt cx="3861435" cy="1568450"/>
          </a:xfrm>
        </p:grpSpPr>
        <p:sp>
          <p:nvSpPr>
            <p:cNvPr id="82" name="Google Shape;82;p11"/>
            <p:cNvSpPr/>
            <p:nvPr/>
          </p:nvSpPr>
          <p:spPr>
            <a:xfrm>
              <a:off x="187960" y="1453515"/>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alpha val="20000"/>
                  </a:srgbClr>
                </a:gs>
                <a:gs pos="100000">
                  <a:srgbClr val="FF866B">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83" name="Google Shape;83;p11"/>
            <p:cNvSpPr/>
            <p:nvPr/>
          </p:nvSpPr>
          <p:spPr>
            <a:xfrm>
              <a:off x="187960" y="2182495"/>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alpha val="20000"/>
                  </a:srgbClr>
                </a:gs>
                <a:gs pos="100000">
                  <a:srgbClr val="FF6A00">
                    <a:alpha val="71764"/>
                    <a:alpha val="20000"/>
                  </a:srgbClr>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sp>
          <p:nvSpPr>
            <p:cNvPr id="84" name="Google Shape;84;p11"/>
            <p:cNvSpPr/>
            <p:nvPr/>
          </p:nvSpPr>
          <p:spPr>
            <a:xfrm>
              <a:off x="188595" y="1819275"/>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alpha val="20000"/>
                  </a:srgbClr>
                </a:gs>
                <a:gs pos="100000">
                  <a:srgbClr val="CC0000">
                    <a:alpha val="57254"/>
                    <a:alpha val="2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Lato Light"/>
                <a:ea typeface="Lato Light"/>
                <a:cs typeface="Lato Light"/>
                <a:sym typeface="Lato Light"/>
              </a:endParaRPr>
            </a:p>
          </p:txBody>
        </p:sp>
      </p:grpSp>
      <p:sp>
        <p:nvSpPr>
          <p:cNvPr id="85" name="Google Shape;85;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7" name="Google Shape;7;p1"/>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cyweb/hammer"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www.nmapportscanner.info/"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www.isitdownrightnow.com/"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us-cert.gov/ncas/tips/ST04-015"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737850" y="-1"/>
            <a:ext cx="7371248" cy="1114193"/>
          </a:xfrm>
          <a:prstGeom prst="rect">
            <a:avLst/>
          </a:prstGeom>
        </p:spPr>
        <p:txBody>
          <a:bodyPr spcFirstLastPara="1" wrap="square" lIns="0" tIns="0" rIns="0" bIns="0" anchor="t" anchorCtr="0">
            <a:noAutofit/>
          </a:bodyPr>
          <a:lstStyle/>
          <a:p>
            <a:pPr algn="ctr"/>
            <a:r>
              <a:rPr lang="en-IN" sz="3200" b="1" dirty="0">
                <a:effectLst/>
                <a:latin typeface="Times New Roman" panose="02020603050405020304" pitchFamily="18" charset="0"/>
                <a:ea typeface="Times New Roman" panose="02020603050405020304" pitchFamily="18" charset="0"/>
              </a:rPr>
              <a:t>Denial of Service </a:t>
            </a:r>
            <a:r>
              <a:rPr lang="en-IN" sz="3200" b="1">
                <a:effectLst/>
                <a:latin typeface="Times New Roman" panose="02020603050405020304" pitchFamily="18" charset="0"/>
                <a:ea typeface="Times New Roman" panose="02020603050405020304" pitchFamily="18" charset="0"/>
              </a:rPr>
              <a:t>(DoS) </a:t>
            </a:r>
            <a:r>
              <a:rPr lang="en-IN" sz="3200" b="1" dirty="0">
                <a:effectLst/>
                <a:latin typeface="Times New Roman" panose="02020603050405020304" pitchFamily="18" charset="0"/>
                <a:ea typeface="Times New Roman" panose="02020603050405020304" pitchFamily="18" charset="0"/>
              </a:rPr>
              <a:t>Attacks</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sz="9600" dirty="0">
              <a:latin typeface="Bookman Old Style" panose="02050604050505020204" pitchFamily="18" charset="0"/>
            </a:endParaRPr>
          </a:p>
        </p:txBody>
      </p:sp>
      <p:sp>
        <p:nvSpPr>
          <p:cNvPr id="2" name="Text Placeholder 1">
            <a:extLst>
              <a:ext uri="{FF2B5EF4-FFF2-40B4-BE49-F238E27FC236}">
                <a16:creationId xmlns:a16="http://schemas.microsoft.com/office/drawing/2014/main" id="{E27D58F0-CF39-4D32-8188-42DDC8633970}"/>
              </a:ext>
            </a:extLst>
          </p:cNvPr>
          <p:cNvSpPr>
            <a:spLocks noGrp="1"/>
          </p:cNvSpPr>
          <p:nvPr>
            <p:ph type="body" idx="1"/>
          </p:nvPr>
        </p:nvSpPr>
        <p:spPr>
          <a:xfrm>
            <a:off x="918604" y="809392"/>
            <a:ext cx="7009740" cy="4216263"/>
          </a:xfrm>
        </p:spPr>
        <p:txBody>
          <a:bodyPr/>
          <a:lstStyle/>
          <a:p>
            <a:r>
              <a:rPr lang="en-IN" sz="2400" b="1" dirty="0">
                <a:effectLst/>
                <a:latin typeface="Times New Roman" panose="02020603050405020304" pitchFamily="18" charset="0"/>
                <a:ea typeface="Times New Roman" panose="02020603050405020304" pitchFamily="18" charset="0"/>
              </a:rPr>
              <a:t>A CYBER PROJECT REVIEW II REPORT</a:t>
            </a:r>
            <a:r>
              <a:rPr lang="en-IN" sz="2400"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p>
          <a:p>
            <a:pPr marL="76200" indent="0">
              <a:buNone/>
            </a:pPr>
            <a:r>
              <a:rPr lang="en-IN" sz="2400" b="1" i="1" dirty="0">
                <a:effectLst/>
                <a:latin typeface="Times New Roman" panose="02020603050405020304" pitchFamily="18" charset="0"/>
                <a:ea typeface="Times New Roman" panose="02020603050405020304" pitchFamily="18" charset="0"/>
              </a:rPr>
              <a:t>                                Submitted by</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IN" sz="2400" b="1" dirty="0">
                <a:effectLst/>
                <a:latin typeface="Times New Roman" panose="02020603050405020304" pitchFamily="18" charset="0"/>
                <a:ea typeface="Times New Roman" panose="02020603050405020304" pitchFamily="18" charset="0"/>
              </a:rPr>
              <a:t>Raghav </a:t>
            </a:r>
            <a:r>
              <a:rPr lang="en-IN" sz="2400" b="1" dirty="0" err="1">
                <a:effectLst/>
                <a:latin typeface="Times New Roman" panose="02020603050405020304" pitchFamily="18" charset="0"/>
                <a:ea typeface="Times New Roman" panose="02020603050405020304" pitchFamily="18" charset="0"/>
              </a:rPr>
              <a:t>Dabra</a:t>
            </a:r>
            <a:r>
              <a:rPr lang="en-IN" sz="2400" b="1" dirty="0">
                <a:effectLst/>
                <a:latin typeface="Times New Roman" panose="02020603050405020304" pitchFamily="18" charset="0"/>
                <a:ea typeface="Times New Roman" panose="02020603050405020304" pitchFamily="18" charset="0"/>
              </a:rPr>
              <a:t>(19BCE2269)</a:t>
            </a:r>
            <a:br>
              <a:rPr lang="en-IN" sz="2400" b="1"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IN" sz="2400" b="1" dirty="0">
                <a:effectLst/>
                <a:latin typeface="Times New Roman" panose="02020603050405020304" pitchFamily="18" charset="0"/>
                <a:ea typeface="Times New Roman" panose="02020603050405020304" pitchFamily="18" charset="0"/>
              </a:rPr>
              <a:t>Shaurya Kohli (19BCE2268)</a:t>
            </a:r>
            <a:br>
              <a:rPr lang="en-IN" sz="2400" b="1"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IN" sz="2400" b="1" dirty="0" err="1">
                <a:effectLst/>
                <a:latin typeface="Times New Roman" panose="02020603050405020304" pitchFamily="18" charset="0"/>
                <a:ea typeface="Times New Roman" panose="02020603050405020304" pitchFamily="18" charset="0"/>
              </a:rPr>
              <a:t>Saransh</a:t>
            </a:r>
            <a:r>
              <a:rPr lang="en-IN" sz="2400" b="1" dirty="0">
                <a:effectLst/>
                <a:latin typeface="Times New Roman" panose="02020603050405020304" pitchFamily="18" charset="0"/>
                <a:ea typeface="Times New Roman" panose="02020603050405020304" pitchFamily="18" charset="0"/>
              </a:rPr>
              <a:t> </a:t>
            </a:r>
            <a:r>
              <a:rPr lang="en-IN" sz="2400" b="1" dirty="0" err="1">
                <a:effectLst/>
                <a:latin typeface="Times New Roman" panose="02020603050405020304" pitchFamily="18" charset="0"/>
                <a:ea typeface="Times New Roman" panose="02020603050405020304" pitchFamily="18" charset="0"/>
              </a:rPr>
              <a:t>Dabas</a:t>
            </a:r>
            <a:r>
              <a:rPr lang="en-IN" sz="2400" b="1" dirty="0">
                <a:effectLst/>
                <a:latin typeface="Times New Roman" panose="02020603050405020304" pitchFamily="18" charset="0"/>
                <a:ea typeface="Times New Roman" panose="02020603050405020304" pitchFamily="18" charset="0"/>
              </a:rPr>
              <a:t> (19BCE0966)</a:t>
            </a:r>
            <a:br>
              <a:rPr lang="en-IN" sz="240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r>
              <a:rPr lang="en-IN" sz="2400" b="1" i="1" dirty="0">
                <a:solidFill>
                  <a:schemeClr val="accent3"/>
                </a:solidFill>
                <a:latin typeface="Segoe UI Emoji" panose="020B0502040204020203" pitchFamily="34" charset="0"/>
                <a:ea typeface="Segoe UI Emoji" panose="020B0502040204020203" pitchFamily="34" charset="0"/>
              </a:rPr>
              <a:t>CSE 4003 Cyber Security,</a:t>
            </a:r>
            <a:r>
              <a:rPr lang="en-IN" sz="2400" b="1" dirty="0">
                <a:latin typeface="Calibri" panose="020F0502020204030204" pitchFamily="34" charset="0"/>
                <a:ea typeface="Calibri" panose="020F0502020204030204" pitchFamily="34" charset="0"/>
              </a:rPr>
              <a:t> </a:t>
            </a:r>
            <a:r>
              <a:rPr lang="en-IN" sz="2400" b="1" dirty="0">
                <a:solidFill>
                  <a:schemeClr val="accent3"/>
                </a:solidFill>
                <a:latin typeface="Calibri" panose="020F0502020204030204" pitchFamily="34" charset="0"/>
                <a:ea typeface="Calibri" panose="020F0502020204030204" pitchFamily="34" charset="0"/>
              </a:rPr>
              <a:t>Fall Semester 2020-21</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idx="4294967295"/>
          </p:nvPr>
        </p:nvSpPr>
        <p:spPr>
          <a:xfrm>
            <a:off x="77973" y="-50577"/>
            <a:ext cx="5507951" cy="69462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4000" dirty="0">
                <a:solidFill>
                  <a:schemeClr val="accent1"/>
                </a:solidFill>
              </a:rPr>
              <a:t>Contents Of Report</a:t>
            </a:r>
            <a:endParaRPr sz="4000" dirty="0">
              <a:solidFill>
                <a:schemeClr val="accent1"/>
              </a:solidFill>
            </a:endParaRPr>
          </a:p>
        </p:txBody>
      </p:sp>
      <p:sp>
        <p:nvSpPr>
          <p:cNvPr id="146" name="Google Shape;14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TextBox 5">
            <a:extLst>
              <a:ext uri="{FF2B5EF4-FFF2-40B4-BE49-F238E27FC236}">
                <a16:creationId xmlns:a16="http://schemas.microsoft.com/office/drawing/2014/main" id="{47766837-9012-4ED9-A916-2482F30EF164}"/>
              </a:ext>
            </a:extLst>
          </p:cNvPr>
          <p:cNvSpPr txBox="1"/>
          <p:nvPr/>
        </p:nvSpPr>
        <p:spPr>
          <a:xfrm>
            <a:off x="-1" y="608610"/>
            <a:ext cx="9243237" cy="3785652"/>
          </a:xfrm>
          <a:prstGeom prst="rect">
            <a:avLst/>
          </a:prstGeom>
          <a:noFill/>
        </p:spPr>
        <p:txBody>
          <a:bodyPr wrap="square">
            <a:spAutoFit/>
          </a:bodyPr>
          <a:lstStyle/>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Within this report, there are multiple sections which consist of an executive summary of the overall report, describing the core concept(s) of DoS/DDoS attacks, a step by step "How To" of how to simulate a DoS attack, results/evidence collected from simulating our own DoS attack on a network, and the references we utilized which helped us write the overall report and develop our DoS attack simulation prototype.</a:t>
            </a:r>
          </a:p>
          <a:p>
            <a:pPr marL="285750" marR="635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In the </a:t>
            </a:r>
            <a:r>
              <a:rPr lang="en-IN" sz="1600" b="1" dirty="0">
                <a:effectLst/>
                <a:latin typeface="Times New Roman" panose="02020603050405020304" pitchFamily="18" charset="0"/>
                <a:ea typeface="Times New Roman" panose="02020603050405020304" pitchFamily="18" charset="0"/>
              </a:rPr>
              <a:t>“Core Concepts”</a:t>
            </a:r>
            <a:r>
              <a:rPr lang="en-IN" sz="1600" dirty="0">
                <a:effectLst/>
                <a:latin typeface="Times New Roman" panose="02020603050405020304" pitchFamily="18" charset="0"/>
                <a:ea typeface="Times New Roman" panose="02020603050405020304" pitchFamily="18" charset="0"/>
              </a:rPr>
              <a:t> section, we dive into the core concepts/technical details of DoS/DDoS attacks and thoroughly describe how DoS and DDoS attacks work/their differences, why an attacker may perform a denial of service attack, the consequences denial of service attacks can have for its affected victims, and how denial of service attacks can be prevented.</a:t>
            </a:r>
          </a:p>
          <a:p>
            <a:pPr marL="285750" marR="635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 We will also describe the technical details of how TCP SYN packet floods work along with IP Spoofing TCP SYN in the next review. </a:t>
            </a:r>
          </a:p>
        </p:txBody>
      </p:sp>
    </p:spTree>
    <p:extLst>
      <p:ext uri="{BB962C8B-B14F-4D97-AF65-F5344CB8AC3E}">
        <p14:creationId xmlns:p14="http://schemas.microsoft.com/office/powerpoint/2010/main" val="42834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arn(inVertical)">
                                      <p:cBhvr>
                                        <p:cTn id="11" dur="500"/>
                                        <p:tgtEl>
                                          <p:spTgt spid="6">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barn(inVertical)">
                                      <p:cBhvr>
                                        <p:cTn id="14" dur="500"/>
                                        <p:tgtEl>
                                          <p:spTgt spid="6">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565D7-9E81-43DD-B143-2EE158A277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Box 3">
            <a:extLst>
              <a:ext uri="{FF2B5EF4-FFF2-40B4-BE49-F238E27FC236}">
                <a16:creationId xmlns:a16="http://schemas.microsoft.com/office/drawing/2014/main" id="{2D5B5C88-10A6-411B-BD3F-E7AA7BFE5D9A}"/>
              </a:ext>
            </a:extLst>
          </p:cNvPr>
          <p:cNvSpPr txBox="1"/>
          <p:nvPr/>
        </p:nvSpPr>
        <p:spPr>
          <a:xfrm>
            <a:off x="834495" y="163013"/>
            <a:ext cx="6700631" cy="4945713"/>
          </a:xfrm>
          <a:prstGeom prst="rect">
            <a:avLst/>
          </a:prstGeom>
          <a:noFill/>
        </p:spPr>
        <p:txBody>
          <a:bodyPr wrap="square">
            <a:spAutoFit/>
          </a:bodyPr>
          <a:lstStyle/>
          <a:p>
            <a:pPr marL="285750" marR="25400" indent="-285750">
              <a:lnSpc>
                <a:spcPct val="148000"/>
              </a:lnSpc>
              <a:spcBef>
                <a:spcPts val="0"/>
              </a:spcBef>
              <a:spcAft>
                <a:spcPts val="0"/>
              </a:spcAft>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rPr>
              <a:t>In the </a:t>
            </a:r>
            <a:r>
              <a:rPr lang="en-IN" sz="1400" b="1" dirty="0">
                <a:effectLst/>
                <a:latin typeface="Times New Roman" panose="02020603050405020304" pitchFamily="18" charset="0"/>
                <a:ea typeface="Times New Roman" panose="02020603050405020304" pitchFamily="18" charset="0"/>
              </a:rPr>
              <a:t>"Step by Step How To"</a:t>
            </a:r>
            <a:r>
              <a:rPr lang="en-IN" sz="1400" dirty="0">
                <a:effectLst/>
                <a:latin typeface="Times New Roman" panose="02020603050405020304" pitchFamily="18" charset="0"/>
                <a:ea typeface="Times New Roman" panose="02020603050405020304" pitchFamily="18" charset="0"/>
              </a:rPr>
              <a:t> section, we describe how we simulated our own DoS attack on a network step by step. We also go into details of how to develop/run our prototype of the DoS Python script file against a network after obtaining the victim's IP address and then flooding the victim's network with SYN packets. This python script can also often be utilized through running multiple instances of the Python script on multiple computing systems to further put stress on the target network.</a:t>
            </a:r>
            <a:endParaRPr lang="en-IN" sz="1200" dirty="0">
              <a:effectLst/>
              <a:latin typeface="Times New Roman" panose="02020603050405020304" pitchFamily="18" charset="0"/>
              <a:ea typeface="Times New Roman" panose="02020603050405020304" pitchFamily="18" charset="0"/>
            </a:endParaRPr>
          </a:p>
          <a:p>
            <a:pPr marR="0">
              <a:lnSpc>
                <a:spcPts val="1000"/>
              </a:lnSpc>
              <a:spcBef>
                <a:spcPts val="0"/>
              </a:spcBef>
              <a:spcAft>
                <a:spcPts val="0"/>
              </a:spcAft>
            </a:pPr>
            <a:endParaRPr lang="en-IN" sz="1200" dirty="0">
              <a:effectLst/>
              <a:latin typeface="Times New Roman" panose="02020603050405020304" pitchFamily="18" charset="0"/>
              <a:ea typeface="Times New Roman" panose="02020603050405020304" pitchFamily="18" charset="0"/>
            </a:endParaRPr>
          </a:p>
          <a:p>
            <a:pPr marR="0">
              <a:lnSpc>
                <a:spcPts val="1170"/>
              </a:lnSpc>
              <a:spcBef>
                <a:spcPts val="0"/>
              </a:spcBef>
              <a:spcAft>
                <a:spcPts val="0"/>
              </a:spcAft>
            </a:pPr>
            <a:r>
              <a:rPr lang="en-IN" sz="105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285750" marR="101600" indent="-285750">
              <a:lnSpc>
                <a:spcPct val="149000"/>
              </a:lnSpc>
              <a:spcBef>
                <a:spcPts val="0"/>
              </a:spcBef>
              <a:spcAft>
                <a:spcPts val="0"/>
              </a:spcAft>
              <a:buFont typeface="Arial" panose="020B0604020202020204" pitchFamily="34" charset="0"/>
              <a:buChar char="•"/>
            </a:pPr>
            <a:r>
              <a:rPr lang="en-IN" sz="1400" dirty="0">
                <a:effectLst/>
                <a:latin typeface="Times New Roman" panose="02020603050405020304" pitchFamily="18" charset="0"/>
                <a:ea typeface="Times New Roman" panose="02020603050405020304" pitchFamily="18" charset="0"/>
              </a:rPr>
              <a:t>In the </a:t>
            </a:r>
            <a:r>
              <a:rPr lang="en-IN" sz="1400" b="1" dirty="0">
                <a:effectLst/>
                <a:latin typeface="Times New Roman" panose="02020603050405020304" pitchFamily="18" charset="0"/>
                <a:ea typeface="Times New Roman" panose="02020603050405020304" pitchFamily="18" charset="0"/>
              </a:rPr>
              <a:t>“Evidence, Results, and Conclusion”</a:t>
            </a:r>
            <a:r>
              <a:rPr lang="en-IN" sz="1400" dirty="0">
                <a:effectLst/>
                <a:latin typeface="Times New Roman" panose="02020603050405020304" pitchFamily="18" charset="0"/>
                <a:ea typeface="Times New Roman" panose="02020603050405020304" pitchFamily="18" charset="0"/>
              </a:rPr>
              <a:t> section, we show the evidence (via screenshots) that we collected from simulating our own DoS attack on a network through using two Kali Linux virtual machines installed on VirtualBox (one of which was cloned) and using a Python script through Python3 Programming to flood the target network with SYN packets. We also show and describe the results of what our DoS attack had accomplished on the targeted network, what information we found from our simulated DoS attack, what information we learned from DoS/DDoS attacks in general, and write-up the conclusion of our project.</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6409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46" name="Google Shape;14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 name="TextBox 6">
            <a:extLst>
              <a:ext uri="{FF2B5EF4-FFF2-40B4-BE49-F238E27FC236}">
                <a16:creationId xmlns:a16="http://schemas.microsoft.com/office/drawing/2014/main" id="{2438417E-5B1C-48D3-B95D-423905C67BE7}"/>
              </a:ext>
            </a:extLst>
          </p:cNvPr>
          <p:cNvSpPr txBox="1"/>
          <p:nvPr/>
        </p:nvSpPr>
        <p:spPr>
          <a:xfrm>
            <a:off x="247136" y="1804982"/>
            <a:ext cx="9030586" cy="1178208"/>
          </a:xfrm>
          <a:prstGeom prst="rect">
            <a:avLst/>
          </a:prstGeom>
          <a:noFill/>
        </p:spPr>
        <p:txBody>
          <a:bodyPr wrap="square">
            <a:spAutoFit/>
          </a:bodyPr>
          <a:lstStyle/>
          <a:p>
            <a:pPr marL="285750" marR="76200" indent="-285750">
              <a:lnSpc>
                <a:spcPct val="147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Lastly, in the </a:t>
            </a:r>
            <a:r>
              <a:rPr lang="en-IN" sz="1600" b="1" dirty="0">
                <a:effectLst/>
                <a:latin typeface="Times New Roman" panose="02020603050405020304" pitchFamily="18" charset="0"/>
                <a:ea typeface="Times New Roman" panose="02020603050405020304" pitchFamily="18" charset="0"/>
              </a:rPr>
              <a:t>“References”</a:t>
            </a:r>
            <a:r>
              <a:rPr lang="en-IN" sz="1600" dirty="0">
                <a:effectLst/>
                <a:latin typeface="Times New Roman" panose="02020603050405020304" pitchFamily="18" charset="0"/>
                <a:ea typeface="Times New Roman" panose="02020603050405020304" pitchFamily="18" charset="0"/>
              </a:rPr>
              <a:t> section, we list the sources we have used which have helped us write our overall report on DoS/DDoS attacks. These references were also used to help us develop our DoS attack prototype.</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250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idx="4294967295"/>
          </p:nvPr>
        </p:nvSpPr>
        <p:spPr>
          <a:xfrm>
            <a:off x="514643" y="1977656"/>
            <a:ext cx="4057358" cy="767216"/>
          </a:xfrm>
          <a:prstGeom prst="rect">
            <a:avLst/>
          </a:prstGeom>
        </p:spPr>
        <p:txBody>
          <a:bodyPr spcFirstLastPara="1" wrap="square" lIns="0" tIns="0" rIns="0" bIns="0" anchor="b" anchorCtr="0">
            <a:noAutofit/>
          </a:bodyPr>
          <a:lstStyle/>
          <a:p>
            <a:pPr marL="0" lvl="0" indent="0" algn="l" rtl="0">
              <a:spcBef>
                <a:spcPts val="0"/>
              </a:spcBef>
              <a:spcAft>
                <a:spcPts val="0"/>
              </a:spcAft>
              <a:buNone/>
            </a:pPr>
            <a:br>
              <a:rPr lang="en-IN" sz="4800" dirty="0">
                <a:solidFill>
                  <a:schemeClr val="accent3"/>
                </a:solidFill>
              </a:rPr>
            </a:br>
            <a:r>
              <a:rPr lang="en-IN" sz="4800" dirty="0">
                <a:solidFill>
                  <a:schemeClr val="accent3"/>
                </a:solidFill>
              </a:rPr>
              <a:t>Core Concepts</a:t>
            </a:r>
            <a:endParaRPr sz="4800" dirty="0">
              <a:solidFill>
                <a:schemeClr val="accent3"/>
              </a:solidFill>
            </a:endParaRPr>
          </a:p>
        </p:txBody>
      </p:sp>
    </p:spTree>
    <p:extLst>
      <p:ext uri="{BB962C8B-B14F-4D97-AF65-F5344CB8AC3E}">
        <p14:creationId xmlns:p14="http://schemas.microsoft.com/office/powerpoint/2010/main" val="23561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a:spLocks noGrp="1"/>
          </p:cNvSpPr>
          <p:nvPr>
            <p:ph type="body" idx="4294967295"/>
          </p:nvPr>
        </p:nvSpPr>
        <p:spPr>
          <a:xfrm>
            <a:off x="0" y="93256"/>
            <a:ext cx="9144000" cy="4956987"/>
          </a:xfrm>
          <a:prstGeom prst="rect">
            <a:avLst/>
          </a:prstGeom>
        </p:spPr>
        <p:txBody>
          <a:bodyPr spcFirstLastPara="1" wrap="square" lIns="0" tIns="0" rIns="0" bIns="0" anchor="b" anchorCtr="0">
            <a:noAutofit/>
          </a:bodyPr>
          <a:lstStyle/>
          <a:p>
            <a:pPr marR="76200" indent="457200">
              <a:lnSpc>
                <a:spcPct val="148000"/>
              </a:lnSpc>
            </a:pPr>
            <a:r>
              <a:rPr lang="en-IN" sz="1600" dirty="0">
                <a:effectLst/>
                <a:latin typeface="Times New Roman" panose="02020603050405020304" pitchFamily="18" charset="0"/>
                <a:ea typeface="Times New Roman" panose="02020603050405020304" pitchFamily="18" charset="0"/>
              </a:rPr>
              <a:t>The main core concept of a DoS/DDoS attack is to render a targeted network unresponsive by flooding the target network, often with packets, in order to cause the targeted network to consume enough of its resources/bandwidth so that the target network is ultimately made unavailable/unresponsive to its intended users. </a:t>
            </a:r>
          </a:p>
          <a:p>
            <a:pPr marR="76200" indent="457200">
              <a:lnSpc>
                <a:spcPct val="148000"/>
              </a:lnSpc>
            </a:pPr>
            <a:r>
              <a:rPr lang="en-IN" sz="1600" dirty="0">
                <a:effectLst/>
                <a:latin typeface="Times New Roman" panose="02020603050405020304" pitchFamily="18" charset="0"/>
                <a:ea typeface="Times New Roman" panose="02020603050405020304" pitchFamily="18" charset="0"/>
              </a:rPr>
              <a:t>An attacker may be motivated to perform a DoS/DDoS attack as a means of revenge, or for competition, politics, war, cloaking , </a:t>
            </a:r>
            <a:r>
              <a:rPr lang="en-IN" sz="1600" dirty="0">
                <a:latin typeface="Times New Roman" panose="02020603050405020304" pitchFamily="18" charset="0"/>
                <a:ea typeface="Times New Roman" panose="02020603050405020304" pitchFamily="18" charset="0"/>
              </a:rPr>
              <a:t>e</a:t>
            </a:r>
            <a:r>
              <a:rPr lang="en-IN" sz="1600" dirty="0">
                <a:effectLst/>
                <a:latin typeface="Times New Roman" panose="02020603050405020304" pitchFamily="18" charset="0"/>
                <a:ea typeface="Times New Roman" panose="02020603050405020304" pitchFamily="18" charset="0"/>
              </a:rPr>
              <a:t>tc. DoS/DDoS attacks are often commonly used to flood the targeted network's servers, websites, or other network resources. </a:t>
            </a:r>
          </a:p>
          <a:p>
            <a:pPr marR="76200" indent="457200">
              <a:lnSpc>
                <a:spcPct val="148000"/>
              </a:lnSpc>
            </a:pPr>
            <a:r>
              <a:rPr lang="en-IN" sz="1600" dirty="0">
                <a:effectLst/>
                <a:latin typeface="Times New Roman" panose="02020603050405020304" pitchFamily="18" charset="0"/>
                <a:ea typeface="Times New Roman" panose="02020603050405020304" pitchFamily="18" charset="0"/>
              </a:rPr>
              <a:t>Denial of service attacks also have various consequences for the victim, such as shutting down the victim's entire network and preventing the victim from gaining access to the Internet, often for long periods of time. DoS/DDoS attacks commonly target the network layer (layers 3/4) or the application layer (layer 7). </a:t>
            </a:r>
          </a:p>
          <a:p>
            <a:pPr marL="0" lvl="0" indent="0" algn="l" rtl="0">
              <a:spcBef>
                <a:spcPts val="600"/>
              </a:spcBef>
              <a:spcAft>
                <a:spcPts val="0"/>
              </a:spcAft>
              <a:buNone/>
            </a:pPr>
            <a:endParaRPr lang="en" sz="1800" b="1" dirty="0">
              <a:latin typeface="Lato"/>
              <a:ea typeface="Lato"/>
              <a:cs typeface="Lato"/>
              <a:sym typeface="Lato"/>
            </a:endParaRPr>
          </a:p>
        </p:txBody>
      </p:sp>
      <p:sp>
        <p:nvSpPr>
          <p:cNvPr id="296" name="Google Shape;296;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94">
                                            <p:txEl>
                                              <p:pRg st="0" end="0"/>
                                            </p:txEl>
                                          </p:spTgt>
                                        </p:tgtEl>
                                        <p:attrNameLst>
                                          <p:attrName>style.visibility</p:attrName>
                                        </p:attrNameLst>
                                      </p:cBhvr>
                                      <p:to>
                                        <p:strVal val="visible"/>
                                      </p:to>
                                    </p:set>
                                    <p:animEffect transition="in" filter="randombar(horizontal)">
                                      <p:cBhvr>
                                        <p:cTn id="7" dur="500"/>
                                        <p:tgtEl>
                                          <p:spTgt spid="29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94">
                                            <p:txEl>
                                              <p:pRg st="1" end="1"/>
                                            </p:txEl>
                                          </p:spTgt>
                                        </p:tgtEl>
                                        <p:attrNameLst>
                                          <p:attrName>style.visibility</p:attrName>
                                        </p:attrNameLst>
                                      </p:cBhvr>
                                      <p:to>
                                        <p:strVal val="visible"/>
                                      </p:to>
                                    </p:set>
                                    <p:animEffect transition="in" filter="randombar(horizontal)">
                                      <p:cBhvr>
                                        <p:cTn id="10" dur="500"/>
                                        <p:tgtEl>
                                          <p:spTgt spid="29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94">
                                            <p:txEl>
                                              <p:pRg st="2" end="2"/>
                                            </p:txEl>
                                          </p:spTgt>
                                        </p:tgtEl>
                                        <p:attrNameLst>
                                          <p:attrName>style.visibility</p:attrName>
                                        </p:attrNameLst>
                                      </p:cBhvr>
                                      <p:to>
                                        <p:strVal val="visible"/>
                                      </p:to>
                                    </p:set>
                                    <p:animEffect transition="in" filter="randombar(horizontal)">
                                      <p:cBhvr>
                                        <p:cTn id="13" dur="500"/>
                                        <p:tgtEl>
                                          <p:spTgt spid="2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a:extLst>
              <a:ext uri="{FF2B5EF4-FFF2-40B4-BE49-F238E27FC236}">
                <a16:creationId xmlns:a16="http://schemas.microsoft.com/office/drawing/2014/main" id="{0E51FD25-E298-46D5-83EC-84D96B89F5B1}"/>
              </a:ext>
            </a:extLst>
          </p:cNvPr>
          <p:cNvSpPr txBox="1"/>
          <p:nvPr/>
        </p:nvSpPr>
        <p:spPr>
          <a:xfrm>
            <a:off x="160638" y="611659"/>
            <a:ext cx="9143999" cy="4224362"/>
          </a:xfrm>
          <a:prstGeom prst="rect">
            <a:avLst/>
          </a:prstGeom>
          <a:noFill/>
        </p:spPr>
        <p:txBody>
          <a:bodyPr wrap="square">
            <a:spAutoFit/>
          </a:bodyPr>
          <a:lstStyle/>
          <a:p>
            <a:pPr marL="285750" marR="25400" indent="-285750">
              <a:lnSpc>
                <a:spcPct val="149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In the network layer (layers 3/4), the layer is typically flooded with packets (TCP, SYN, and/or UDP packets) during a denial of service attack. In the application layer, the layer is typically flooded with requests (HTTP, GET, and/or POST requests) during a denial of service attack.</a:t>
            </a:r>
          </a:p>
          <a:p>
            <a:pPr marL="285750" marR="25400" indent="-285750">
              <a:lnSpc>
                <a:spcPct val="149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DoS/DDoS attacks can also last for extended periods of time and usually depends on how much network packet/request flooding the attacker is pushing to the victim as well as how long the attacker decides to keep the victim flooded.</a:t>
            </a:r>
          </a:p>
          <a:p>
            <a:pPr>
              <a:lnSpc>
                <a:spcPts val="1000"/>
              </a:lnSpc>
              <a:buClr>
                <a:srgbClr val="FFC000"/>
              </a:buClr>
            </a:pPr>
            <a:r>
              <a:rPr lang="en-IN" sz="1600" dirty="0">
                <a:effectLst/>
                <a:latin typeface="Times New Roman" panose="02020603050405020304" pitchFamily="18" charset="0"/>
                <a:ea typeface="Times New Roman" panose="02020603050405020304" pitchFamily="18" charset="0"/>
              </a:rPr>
              <a:t> </a:t>
            </a:r>
          </a:p>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A DoS attack, short for denial of service attack, refers to a denial of service attack that is coming from one source, often a single IP address and computing system, and results in flooding a target network in order to overload the network by making the network consume enough of its bandwidth/resources to render itself unresponsive, preventing other users from entering the network. </a:t>
            </a:r>
          </a:p>
          <a:p>
            <a:pPr>
              <a:lnSpc>
                <a:spcPct val="150000"/>
              </a:lnSpc>
            </a:pPr>
            <a:endParaRPr lang="en-IN" sz="1600"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down)">
                                      <p:cBhvr>
                                        <p:cTn id="23" dur="580">
                                          <p:stCondLst>
                                            <p:cond delay="0"/>
                                          </p:stCondLst>
                                        </p:cTn>
                                        <p:tgtEl>
                                          <p:spTgt spid="6">
                                            <p:txEl>
                                              <p:pRg st="1" end="1"/>
                                            </p:txEl>
                                          </p:spTgt>
                                        </p:tgtEl>
                                      </p:cBhvr>
                                    </p:animEffect>
                                    <p:anim calcmode="lin" valueType="num">
                                      <p:cBhvr>
                                        <p:cTn id="24"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xEl>
                                              <p:pRg st="1" end="1"/>
                                            </p:txEl>
                                          </p:spTgt>
                                        </p:tgtEl>
                                      </p:cBhvr>
                                      <p:to x="100000" y="60000"/>
                                    </p:animScale>
                                    <p:animScale>
                                      <p:cBhvr>
                                        <p:cTn id="30" dur="166" decel="50000">
                                          <p:stCondLst>
                                            <p:cond delay="676"/>
                                          </p:stCondLst>
                                        </p:cTn>
                                        <p:tgtEl>
                                          <p:spTgt spid="6">
                                            <p:txEl>
                                              <p:pRg st="1" end="1"/>
                                            </p:txEl>
                                          </p:spTgt>
                                        </p:tgtEl>
                                      </p:cBhvr>
                                      <p:to x="100000" y="100000"/>
                                    </p:animScale>
                                    <p:animScale>
                                      <p:cBhvr>
                                        <p:cTn id="31" dur="26">
                                          <p:stCondLst>
                                            <p:cond delay="1312"/>
                                          </p:stCondLst>
                                        </p:cTn>
                                        <p:tgtEl>
                                          <p:spTgt spid="6">
                                            <p:txEl>
                                              <p:pRg st="1" end="1"/>
                                            </p:txEl>
                                          </p:spTgt>
                                        </p:tgtEl>
                                      </p:cBhvr>
                                      <p:to x="100000" y="80000"/>
                                    </p:animScale>
                                    <p:animScale>
                                      <p:cBhvr>
                                        <p:cTn id="32" dur="166" decel="50000">
                                          <p:stCondLst>
                                            <p:cond delay="1338"/>
                                          </p:stCondLst>
                                        </p:cTn>
                                        <p:tgtEl>
                                          <p:spTgt spid="6">
                                            <p:txEl>
                                              <p:pRg st="1" end="1"/>
                                            </p:txEl>
                                          </p:spTgt>
                                        </p:tgtEl>
                                      </p:cBhvr>
                                      <p:to x="100000" y="100000"/>
                                    </p:animScale>
                                    <p:animScale>
                                      <p:cBhvr>
                                        <p:cTn id="33" dur="26">
                                          <p:stCondLst>
                                            <p:cond delay="1642"/>
                                          </p:stCondLst>
                                        </p:cTn>
                                        <p:tgtEl>
                                          <p:spTgt spid="6">
                                            <p:txEl>
                                              <p:pRg st="1" end="1"/>
                                            </p:txEl>
                                          </p:spTgt>
                                        </p:tgtEl>
                                      </p:cBhvr>
                                      <p:to x="100000" y="90000"/>
                                    </p:animScale>
                                    <p:animScale>
                                      <p:cBhvr>
                                        <p:cTn id="34" dur="166" decel="50000">
                                          <p:stCondLst>
                                            <p:cond delay="1668"/>
                                          </p:stCondLst>
                                        </p:cTn>
                                        <p:tgtEl>
                                          <p:spTgt spid="6">
                                            <p:txEl>
                                              <p:pRg st="1" end="1"/>
                                            </p:txEl>
                                          </p:spTgt>
                                        </p:tgtEl>
                                      </p:cBhvr>
                                      <p:to x="100000" y="100000"/>
                                    </p:animScale>
                                    <p:animScale>
                                      <p:cBhvr>
                                        <p:cTn id="35" dur="26">
                                          <p:stCondLst>
                                            <p:cond delay="1808"/>
                                          </p:stCondLst>
                                        </p:cTn>
                                        <p:tgtEl>
                                          <p:spTgt spid="6">
                                            <p:txEl>
                                              <p:pRg st="1" end="1"/>
                                            </p:txEl>
                                          </p:spTgt>
                                        </p:tgtEl>
                                      </p:cBhvr>
                                      <p:to x="100000" y="95000"/>
                                    </p:animScale>
                                    <p:animScale>
                                      <p:cBhvr>
                                        <p:cTn id="36" dur="166" decel="50000">
                                          <p:stCondLst>
                                            <p:cond delay="1834"/>
                                          </p:stCondLst>
                                        </p:cTn>
                                        <p:tgtEl>
                                          <p:spTgt spid="6">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wipe(down)">
                                      <p:cBhvr>
                                        <p:cTn id="39" dur="580">
                                          <p:stCondLst>
                                            <p:cond delay="0"/>
                                          </p:stCondLst>
                                        </p:cTn>
                                        <p:tgtEl>
                                          <p:spTgt spid="6">
                                            <p:txEl>
                                              <p:pRg st="2" end="2"/>
                                            </p:txEl>
                                          </p:spTgt>
                                        </p:tgtEl>
                                      </p:cBhvr>
                                    </p:animEffect>
                                    <p:anim calcmode="lin" valueType="num">
                                      <p:cBhvr>
                                        <p:cTn id="40"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xEl>
                                              <p:pRg st="2" end="2"/>
                                            </p:txEl>
                                          </p:spTgt>
                                        </p:tgtEl>
                                      </p:cBhvr>
                                      <p:to x="100000" y="60000"/>
                                    </p:animScale>
                                    <p:animScale>
                                      <p:cBhvr>
                                        <p:cTn id="46" dur="166" decel="50000">
                                          <p:stCondLst>
                                            <p:cond delay="676"/>
                                          </p:stCondLst>
                                        </p:cTn>
                                        <p:tgtEl>
                                          <p:spTgt spid="6">
                                            <p:txEl>
                                              <p:pRg st="2" end="2"/>
                                            </p:txEl>
                                          </p:spTgt>
                                        </p:tgtEl>
                                      </p:cBhvr>
                                      <p:to x="100000" y="100000"/>
                                    </p:animScale>
                                    <p:animScale>
                                      <p:cBhvr>
                                        <p:cTn id="47" dur="26">
                                          <p:stCondLst>
                                            <p:cond delay="1312"/>
                                          </p:stCondLst>
                                        </p:cTn>
                                        <p:tgtEl>
                                          <p:spTgt spid="6">
                                            <p:txEl>
                                              <p:pRg st="2" end="2"/>
                                            </p:txEl>
                                          </p:spTgt>
                                        </p:tgtEl>
                                      </p:cBhvr>
                                      <p:to x="100000" y="80000"/>
                                    </p:animScale>
                                    <p:animScale>
                                      <p:cBhvr>
                                        <p:cTn id="48" dur="166" decel="50000">
                                          <p:stCondLst>
                                            <p:cond delay="1338"/>
                                          </p:stCondLst>
                                        </p:cTn>
                                        <p:tgtEl>
                                          <p:spTgt spid="6">
                                            <p:txEl>
                                              <p:pRg st="2" end="2"/>
                                            </p:txEl>
                                          </p:spTgt>
                                        </p:tgtEl>
                                      </p:cBhvr>
                                      <p:to x="100000" y="100000"/>
                                    </p:animScale>
                                    <p:animScale>
                                      <p:cBhvr>
                                        <p:cTn id="49" dur="26">
                                          <p:stCondLst>
                                            <p:cond delay="1642"/>
                                          </p:stCondLst>
                                        </p:cTn>
                                        <p:tgtEl>
                                          <p:spTgt spid="6">
                                            <p:txEl>
                                              <p:pRg st="2" end="2"/>
                                            </p:txEl>
                                          </p:spTgt>
                                        </p:tgtEl>
                                      </p:cBhvr>
                                      <p:to x="100000" y="90000"/>
                                    </p:animScale>
                                    <p:animScale>
                                      <p:cBhvr>
                                        <p:cTn id="50" dur="166" decel="50000">
                                          <p:stCondLst>
                                            <p:cond delay="1668"/>
                                          </p:stCondLst>
                                        </p:cTn>
                                        <p:tgtEl>
                                          <p:spTgt spid="6">
                                            <p:txEl>
                                              <p:pRg st="2" end="2"/>
                                            </p:txEl>
                                          </p:spTgt>
                                        </p:tgtEl>
                                      </p:cBhvr>
                                      <p:to x="100000" y="100000"/>
                                    </p:animScale>
                                    <p:animScale>
                                      <p:cBhvr>
                                        <p:cTn id="51" dur="26">
                                          <p:stCondLst>
                                            <p:cond delay="1808"/>
                                          </p:stCondLst>
                                        </p:cTn>
                                        <p:tgtEl>
                                          <p:spTgt spid="6">
                                            <p:txEl>
                                              <p:pRg st="2" end="2"/>
                                            </p:txEl>
                                          </p:spTgt>
                                        </p:tgtEl>
                                      </p:cBhvr>
                                      <p:to x="100000" y="95000"/>
                                    </p:animScale>
                                    <p:animScale>
                                      <p:cBhvr>
                                        <p:cTn id="52" dur="166" decel="50000">
                                          <p:stCondLst>
                                            <p:cond delay="1834"/>
                                          </p:stCondLst>
                                        </p:cTn>
                                        <p:tgtEl>
                                          <p:spTgt spid="6">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animEffect transition="in" filter="wipe(down)">
                                      <p:cBhvr>
                                        <p:cTn id="55" dur="580">
                                          <p:stCondLst>
                                            <p:cond delay="0"/>
                                          </p:stCondLst>
                                        </p:cTn>
                                        <p:tgtEl>
                                          <p:spTgt spid="6">
                                            <p:txEl>
                                              <p:pRg st="3" end="3"/>
                                            </p:txEl>
                                          </p:spTgt>
                                        </p:tgtEl>
                                      </p:cBhvr>
                                    </p:animEffect>
                                    <p:anim calcmode="lin" valueType="num">
                                      <p:cBhvr>
                                        <p:cTn id="56"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xEl>
                                              <p:pRg st="3" end="3"/>
                                            </p:txEl>
                                          </p:spTgt>
                                        </p:tgtEl>
                                      </p:cBhvr>
                                      <p:to x="100000" y="60000"/>
                                    </p:animScale>
                                    <p:animScale>
                                      <p:cBhvr>
                                        <p:cTn id="62" dur="166" decel="50000">
                                          <p:stCondLst>
                                            <p:cond delay="676"/>
                                          </p:stCondLst>
                                        </p:cTn>
                                        <p:tgtEl>
                                          <p:spTgt spid="6">
                                            <p:txEl>
                                              <p:pRg st="3" end="3"/>
                                            </p:txEl>
                                          </p:spTgt>
                                        </p:tgtEl>
                                      </p:cBhvr>
                                      <p:to x="100000" y="100000"/>
                                    </p:animScale>
                                    <p:animScale>
                                      <p:cBhvr>
                                        <p:cTn id="63" dur="26">
                                          <p:stCondLst>
                                            <p:cond delay="1312"/>
                                          </p:stCondLst>
                                        </p:cTn>
                                        <p:tgtEl>
                                          <p:spTgt spid="6">
                                            <p:txEl>
                                              <p:pRg st="3" end="3"/>
                                            </p:txEl>
                                          </p:spTgt>
                                        </p:tgtEl>
                                      </p:cBhvr>
                                      <p:to x="100000" y="80000"/>
                                    </p:animScale>
                                    <p:animScale>
                                      <p:cBhvr>
                                        <p:cTn id="64" dur="166" decel="50000">
                                          <p:stCondLst>
                                            <p:cond delay="1338"/>
                                          </p:stCondLst>
                                        </p:cTn>
                                        <p:tgtEl>
                                          <p:spTgt spid="6">
                                            <p:txEl>
                                              <p:pRg st="3" end="3"/>
                                            </p:txEl>
                                          </p:spTgt>
                                        </p:tgtEl>
                                      </p:cBhvr>
                                      <p:to x="100000" y="100000"/>
                                    </p:animScale>
                                    <p:animScale>
                                      <p:cBhvr>
                                        <p:cTn id="65" dur="26">
                                          <p:stCondLst>
                                            <p:cond delay="1642"/>
                                          </p:stCondLst>
                                        </p:cTn>
                                        <p:tgtEl>
                                          <p:spTgt spid="6">
                                            <p:txEl>
                                              <p:pRg st="3" end="3"/>
                                            </p:txEl>
                                          </p:spTgt>
                                        </p:tgtEl>
                                      </p:cBhvr>
                                      <p:to x="100000" y="90000"/>
                                    </p:animScale>
                                    <p:animScale>
                                      <p:cBhvr>
                                        <p:cTn id="66" dur="166" decel="50000">
                                          <p:stCondLst>
                                            <p:cond delay="1668"/>
                                          </p:stCondLst>
                                        </p:cTn>
                                        <p:tgtEl>
                                          <p:spTgt spid="6">
                                            <p:txEl>
                                              <p:pRg st="3" end="3"/>
                                            </p:txEl>
                                          </p:spTgt>
                                        </p:tgtEl>
                                      </p:cBhvr>
                                      <p:to x="100000" y="100000"/>
                                    </p:animScale>
                                    <p:animScale>
                                      <p:cBhvr>
                                        <p:cTn id="67" dur="26">
                                          <p:stCondLst>
                                            <p:cond delay="1808"/>
                                          </p:stCondLst>
                                        </p:cTn>
                                        <p:tgtEl>
                                          <p:spTgt spid="6">
                                            <p:txEl>
                                              <p:pRg st="3" end="3"/>
                                            </p:txEl>
                                          </p:spTgt>
                                        </p:tgtEl>
                                      </p:cBhvr>
                                      <p:to x="100000" y="95000"/>
                                    </p:animScale>
                                    <p:animScale>
                                      <p:cBhvr>
                                        <p:cTn id="68" dur="166" decel="50000">
                                          <p:stCondLst>
                                            <p:cond delay="1834"/>
                                          </p:stCondLst>
                                        </p:cTn>
                                        <p:tgtEl>
                                          <p:spTgt spid="6">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TextBox 4">
            <a:extLst>
              <a:ext uri="{FF2B5EF4-FFF2-40B4-BE49-F238E27FC236}">
                <a16:creationId xmlns:a16="http://schemas.microsoft.com/office/drawing/2014/main" id="{002CCB90-4712-4903-93BA-971D12966C46}"/>
              </a:ext>
            </a:extLst>
          </p:cNvPr>
          <p:cNvSpPr txBox="1"/>
          <p:nvPr/>
        </p:nvSpPr>
        <p:spPr>
          <a:xfrm>
            <a:off x="49427" y="624265"/>
            <a:ext cx="9144000" cy="4519186"/>
          </a:xfrm>
          <a:prstGeom prst="rect">
            <a:avLst/>
          </a:prstGeom>
          <a:noFill/>
        </p:spPr>
        <p:txBody>
          <a:bodyPr wrap="square">
            <a:spAutoFit/>
          </a:bodyPr>
          <a:lstStyle/>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Since DoS attacks often “originate from a single source, they are much easier to prevent as the source can be pinpointed fairly easily, especially if no IP spoofing is involved” (Bryson 9).</a:t>
            </a:r>
          </a:p>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On the other hand, a DDoS attack, short for distributed denial of service attack, refers to a denial of service attack that is distributed, which means that the denial of service attack comes from multiple sources, often various unique IP addresses and computing systems. </a:t>
            </a:r>
          </a:p>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DDoS attacks are much more dangerous as they are able to quickly flood and overload a targeted network by rendering the targeted server unresponsive and making the server consume most, if not all, of its bandwidth/resources. </a:t>
            </a:r>
          </a:p>
          <a:p>
            <a:pPr marL="28575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DDoS attacks are also hard to prevent due to the multiple sources a DDoS attack can originate from. In fact, in order to stop a DDoS attack, one must change their IP address or detect and block each unique source that is causing the flooding.</a:t>
            </a:r>
          </a:p>
          <a:p>
            <a:pPr>
              <a:lnSpc>
                <a:spcPct val="150000"/>
              </a:lnSpc>
            </a:pP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7" name="TextBox 6">
            <a:extLst>
              <a:ext uri="{FF2B5EF4-FFF2-40B4-BE49-F238E27FC236}">
                <a16:creationId xmlns:a16="http://schemas.microsoft.com/office/drawing/2014/main" id="{AA6084A1-7944-4F7B-976F-1BC20AF43714}"/>
              </a:ext>
            </a:extLst>
          </p:cNvPr>
          <p:cNvSpPr txBox="1"/>
          <p:nvPr/>
        </p:nvSpPr>
        <p:spPr>
          <a:xfrm>
            <a:off x="104552" y="0"/>
            <a:ext cx="7848601" cy="741100"/>
          </a:xfrm>
          <a:prstGeom prst="rect">
            <a:avLst/>
          </a:prstGeom>
          <a:noFill/>
        </p:spPr>
        <p:txBody>
          <a:bodyPr wrap="square">
            <a:spAutoFit/>
          </a:bodyPr>
          <a:lstStyle/>
          <a:p>
            <a:pPr>
              <a:lnSpc>
                <a:spcPts val="1810"/>
              </a:lnSpc>
            </a:pPr>
            <a:r>
              <a:rPr lang="en-IN" sz="105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R="139700">
              <a:lnSpc>
                <a:spcPct val="97000"/>
              </a:lnSpc>
            </a:pPr>
            <a:r>
              <a:rPr lang="en-IN" sz="1400" b="1" dirty="0">
                <a:effectLst/>
                <a:latin typeface="Times New Roman" panose="02020603050405020304" pitchFamily="18" charset="0"/>
                <a:ea typeface="Times New Roman" panose="02020603050405020304" pitchFamily="18" charset="0"/>
              </a:rPr>
              <a:t>The image below shows a visual representation of how a DDoS attack works (as was described above):</a:t>
            </a:r>
            <a:endParaRPr lang="en-IN" sz="1200" b="1"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D9FC8E89-171A-4DF3-9FEA-83EE3A328901}"/>
              </a:ext>
            </a:extLst>
          </p:cNvPr>
          <p:cNvPicPr/>
          <p:nvPr/>
        </p:nvPicPr>
        <p:blipFill>
          <a:blip r:embed="rId3"/>
          <a:srcRect/>
          <a:stretch>
            <a:fillRect/>
          </a:stretch>
        </p:blipFill>
        <p:spPr bwMode="auto">
          <a:xfrm>
            <a:off x="920098" y="1180422"/>
            <a:ext cx="5989955" cy="2971165"/>
          </a:xfrm>
          <a:prstGeom prst="rect">
            <a:avLst/>
          </a:prstGeom>
          <a:noFill/>
        </p:spPr>
      </p:pic>
    </p:spTree>
    <p:extLst>
      <p:ext uri="{BB962C8B-B14F-4D97-AF65-F5344CB8AC3E}">
        <p14:creationId xmlns:p14="http://schemas.microsoft.com/office/powerpoint/2010/main" val="32780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Box 5">
            <a:extLst>
              <a:ext uri="{FF2B5EF4-FFF2-40B4-BE49-F238E27FC236}">
                <a16:creationId xmlns:a16="http://schemas.microsoft.com/office/drawing/2014/main" id="{1C1E23D9-7BB3-4E5D-AC6F-7C67BE84724E}"/>
              </a:ext>
            </a:extLst>
          </p:cNvPr>
          <p:cNvSpPr txBox="1"/>
          <p:nvPr/>
        </p:nvSpPr>
        <p:spPr>
          <a:xfrm>
            <a:off x="98854" y="885711"/>
            <a:ext cx="9144000" cy="3372077"/>
          </a:xfrm>
          <a:prstGeom prst="rect">
            <a:avLst/>
          </a:prstGeom>
          <a:noFill/>
        </p:spPr>
        <p:txBody>
          <a:bodyPr wrap="square">
            <a:spAutoFit/>
          </a:bodyPr>
          <a:lstStyle/>
          <a:p>
            <a:pPr marL="285750" marR="127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Our DoS attack simulation is essentially a TCP SYN flood DoS attack as it floods the targeted network through the TCP protocol and port 80, the Internet communications protocol of the network/server (HTTP), with SYN packets after the attacker obtains the target's IP address (often IPv4 address). </a:t>
            </a:r>
          </a:p>
          <a:p>
            <a:pPr marL="285750" marR="127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The target's IP address can often be obtained through the Kali Linux Terminal by pinging the targeted network (if targeting a website), entering “ifconfig” in the Kali Linux Terminal of the target's system (if targeting a network user), or by using other various online resources. </a:t>
            </a:r>
          </a:p>
          <a:p>
            <a:pPr marL="285750" marR="127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A TCP SYN (transmission control protocol synchronize) flood is a type of DoS/DDoS attack which exploits part of the normal TCP three-way handshake to flood the network server with SYN packers and make the server utilize all of its resources in order to render the targeted network/server unresponsive.</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6906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wipe(down)">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 name="TextBox 5">
            <a:extLst>
              <a:ext uri="{FF2B5EF4-FFF2-40B4-BE49-F238E27FC236}">
                <a16:creationId xmlns:a16="http://schemas.microsoft.com/office/drawing/2014/main" id="{4EAB7A8D-A568-4824-AC95-7065FDF2B1E0}"/>
              </a:ext>
            </a:extLst>
          </p:cNvPr>
          <p:cNvSpPr txBox="1"/>
          <p:nvPr/>
        </p:nvSpPr>
        <p:spPr>
          <a:xfrm>
            <a:off x="462708" y="533969"/>
            <a:ext cx="5585924" cy="954107"/>
          </a:xfrm>
          <a:prstGeom prst="rect">
            <a:avLst/>
          </a:prstGeom>
          <a:noFill/>
        </p:spPr>
        <p:txBody>
          <a:bodyPr wrap="square">
            <a:spAutoFit/>
          </a:bodyPr>
          <a:lstStyle/>
          <a:p>
            <a:r>
              <a:rPr lang="en-IN" sz="2800" dirty="0">
                <a:solidFill>
                  <a:srgbClr val="C00000"/>
                </a:solidFill>
                <a:effectLst/>
                <a:latin typeface="Times New Roman" panose="02020603050405020304" pitchFamily="18" charset="0"/>
                <a:ea typeface="Times New Roman" panose="02020603050405020304" pitchFamily="18" charset="0"/>
              </a:rPr>
              <a:t>How the TCP three-way handshake works:</a:t>
            </a:r>
          </a:p>
        </p:txBody>
      </p:sp>
      <p:sp>
        <p:nvSpPr>
          <p:cNvPr id="8" name="TextBox 7">
            <a:extLst>
              <a:ext uri="{FF2B5EF4-FFF2-40B4-BE49-F238E27FC236}">
                <a16:creationId xmlns:a16="http://schemas.microsoft.com/office/drawing/2014/main" id="{8B895751-4895-4F93-9F2E-742FA6685625}"/>
              </a:ext>
            </a:extLst>
          </p:cNvPr>
          <p:cNvSpPr txBox="1"/>
          <p:nvPr/>
        </p:nvSpPr>
        <p:spPr>
          <a:xfrm>
            <a:off x="159968" y="2181626"/>
            <a:ext cx="9089065" cy="1281313"/>
          </a:xfrm>
          <a:prstGeom prst="rect">
            <a:avLst/>
          </a:prstGeom>
          <a:noFill/>
        </p:spPr>
        <p:txBody>
          <a:bodyPr wrap="square">
            <a:spAutoFit/>
          </a:bodyPr>
          <a:lstStyle/>
          <a:p>
            <a:pPr marL="342900" lvl="0" indent="-342900">
              <a:buClr>
                <a:srgbClr val="FFC000"/>
              </a:buClr>
              <a:buFont typeface="Courier New" panose="02070309020205020404" pitchFamily="49" charset="0"/>
              <a:buChar char="o"/>
              <a:tabLst>
                <a:tab pos="457200" algn="l"/>
              </a:tabLst>
            </a:pPr>
            <a:r>
              <a:rPr lang="en-IN" sz="1400" dirty="0">
                <a:effectLst/>
                <a:latin typeface="Times New Roman" panose="02020603050405020304" pitchFamily="18" charset="0"/>
                <a:ea typeface="Times New Roman" panose="02020603050405020304" pitchFamily="18" charset="0"/>
              </a:rPr>
              <a:t>Client first requests connection with the server by sending a SYN message to the server. </a:t>
            </a:r>
            <a:endParaRPr lang="en-IN" sz="1200" dirty="0">
              <a:effectLst/>
              <a:latin typeface="Times New Roman" panose="02020603050405020304" pitchFamily="18" charset="0"/>
              <a:ea typeface="Times New Roman" panose="02020603050405020304" pitchFamily="18" charset="0"/>
            </a:endParaRPr>
          </a:p>
          <a:p>
            <a:pPr>
              <a:lnSpc>
                <a:spcPts val="1820"/>
              </a:lnSpc>
              <a:buClr>
                <a:srgbClr val="FFC000"/>
              </a:buClr>
            </a:pPr>
            <a:endParaRPr lang="en-IN" sz="1200" dirty="0">
              <a:effectLst/>
              <a:latin typeface="Times New Roman" panose="02020603050405020304" pitchFamily="18" charset="0"/>
              <a:ea typeface="Times New Roman" panose="02020603050405020304" pitchFamily="18" charset="0"/>
            </a:endParaRPr>
          </a:p>
          <a:p>
            <a:pPr marL="342900" marR="558800" lvl="0" indent="-342900">
              <a:lnSpc>
                <a:spcPct val="145000"/>
              </a:lnSpc>
              <a:spcAft>
                <a:spcPts val="0"/>
              </a:spcAft>
              <a:buClr>
                <a:srgbClr val="FFC000"/>
              </a:buClr>
              <a:buFont typeface="Courier New" panose="02070309020205020404" pitchFamily="49" charset="0"/>
              <a:buChar char="o"/>
              <a:tabLst>
                <a:tab pos="457200" algn="l"/>
              </a:tabLst>
            </a:pPr>
            <a:r>
              <a:rPr lang="en-IN" sz="1400" dirty="0">
                <a:effectLst/>
                <a:latin typeface="Times New Roman" panose="02020603050405020304" pitchFamily="18" charset="0"/>
                <a:ea typeface="Times New Roman" panose="02020603050405020304" pitchFamily="18" charset="0"/>
              </a:rPr>
              <a:t>Server acknowledges the client's request by sending a SYN-ACK (acknowledge) message back to the client.</a:t>
            </a:r>
            <a:endParaRPr lang="en-IN" sz="1200" dirty="0">
              <a:effectLst/>
              <a:latin typeface="Times New Roman" panose="02020603050405020304" pitchFamily="18" charset="0"/>
              <a:ea typeface="Times New Roman" panose="02020603050405020304" pitchFamily="18" charset="0"/>
            </a:endParaRPr>
          </a:p>
          <a:p>
            <a:pPr>
              <a:lnSpc>
                <a:spcPts val="1190"/>
              </a:lnSpc>
              <a:buClr>
                <a:srgbClr val="FFC000"/>
              </a:buClr>
            </a:pPr>
            <a:r>
              <a:rPr lang="en-IN"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marR="25400" lvl="0" indent="-342900">
              <a:lnSpc>
                <a:spcPct val="145000"/>
              </a:lnSpc>
              <a:spcAft>
                <a:spcPts val="0"/>
              </a:spcAft>
              <a:buClr>
                <a:srgbClr val="FFC000"/>
              </a:buClr>
              <a:buFont typeface="Courier New" panose="02070309020205020404" pitchFamily="49" charset="0"/>
              <a:buChar char="o"/>
              <a:tabLst>
                <a:tab pos="457200" algn="l"/>
              </a:tabLst>
            </a:pPr>
            <a:r>
              <a:rPr lang="en-IN" sz="1400" dirty="0">
                <a:effectLst/>
                <a:latin typeface="Times New Roman" panose="02020603050405020304" pitchFamily="18" charset="0"/>
                <a:ea typeface="Times New Roman" panose="02020603050405020304" pitchFamily="18" charset="0"/>
              </a:rPr>
              <a:t>Client responds to the server with an ACK (acknowledge) message, and this results in the connection being established.</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9836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prstGeom prst="rect">
            <a:avLst/>
          </a:prstGeom>
        </p:spPr>
        <p:txBody>
          <a:bodyPr spcFirstLastPara="1" wrap="square" lIns="0" tIns="0" rIns="0" bIns="0" anchor="b" anchorCtr="0">
            <a:noAutofit/>
          </a:bodyPr>
          <a:lstStyle/>
          <a:p>
            <a:pPr marL="0" lvl="0" indent="0" rtl="0">
              <a:spcBef>
                <a:spcPts val="0"/>
              </a:spcBef>
              <a:spcAft>
                <a:spcPts val="0"/>
              </a:spcAft>
              <a:buNone/>
            </a:pPr>
            <a:r>
              <a:rPr lang="en-IN" sz="5400" dirty="0">
                <a:solidFill>
                  <a:schemeClr val="accent2">
                    <a:lumMod val="75000"/>
                  </a:schemeClr>
                </a:solidFill>
              </a:rPr>
              <a:t>Table Of Contents</a:t>
            </a:r>
          </a:p>
        </p:txBody>
      </p:sp>
      <p:sp>
        <p:nvSpPr>
          <p:cNvPr id="97" name="Google Shape;97;p1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IN" sz="100" dirty="0"/>
              <a:t>.</a:t>
            </a:r>
            <a:endParaRPr sz="100" dirty="0"/>
          </a:p>
        </p:txBody>
      </p:sp>
      <p:sp>
        <p:nvSpPr>
          <p:cNvPr id="99" name="Google Shape;99;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96" name="Google Shape;96;p13"/>
          <p:cNvSpPr txBox="1">
            <a:spLocks noGrp="1"/>
          </p:cNvSpPr>
          <p:nvPr>
            <p:ph type="body" idx="4294967295"/>
          </p:nvPr>
        </p:nvSpPr>
        <p:spPr>
          <a:xfrm flipH="1">
            <a:off x="8732838" y="98425"/>
            <a:ext cx="411162" cy="49053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IN" sz="100" b="1" dirty="0"/>
              <a:t>.</a:t>
            </a:r>
            <a:endParaRPr sz="100" b="1" dirty="0"/>
          </a:p>
        </p:txBody>
      </p:sp>
      <p:sp>
        <p:nvSpPr>
          <p:cNvPr id="98" name="Google Shape;98;p13"/>
          <p:cNvSpPr txBox="1">
            <a:spLocks noGrp="1"/>
          </p:cNvSpPr>
          <p:nvPr>
            <p:ph type="body" idx="4294967295"/>
          </p:nvPr>
        </p:nvSpPr>
        <p:spPr>
          <a:xfrm>
            <a:off x="964019" y="1834449"/>
            <a:ext cx="6499225" cy="2454275"/>
          </a:xfrm>
          <a:prstGeom prst="rect">
            <a:avLst/>
          </a:prstGeom>
        </p:spPr>
        <p:txBody>
          <a:bodyPr spcFirstLastPara="1" wrap="square" lIns="0" tIns="0" rIns="0" bIns="0" anchor="t" anchorCtr="0">
            <a:noAutofit/>
          </a:bodyPr>
          <a:lstStyle/>
          <a:p>
            <a:pPr>
              <a:lnSpc>
                <a:spcPts val="1000"/>
              </a:lnSpc>
            </a:pP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latin typeface="Times New Roman" panose="02020603050405020304" pitchFamily="18" charset="0"/>
                <a:ea typeface="Times New Roman" panose="02020603050405020304" pitchFamily="18" charset="0"/>
              </a:rPr>
              <a:t>Executive Summary</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latin typeface="Times New Roman" panose="02020603050405020304" pitchFamily="18" charset="0"/>
                <a:ea typeface="Times New Roman" panose="02020603050405020304" pitchFamily="18" charset="0"/>
              </a:rPr>
              <a:t>3</a:t>
            </a:r>
            <a:endParaRPr lang="en-IN" sz="1800" strike="noStrike" dirty="0">
              <a:solidFill>
                <a:schemeClr val="tx1"/>
              </a:solidFill>
              <a:latin typeface="Times New Roman" panose="02020603050405020304" pitchFamily="18" charset="0"/>
              <a:ea typeface="Times New Roman" panose="02020603050405020304" pitchFamily="18" charset="0"/>
            </a:endParaRPr>
          </a:p>
          <a:p>
            <a:pPr marL="101600" indent="0">
              <a:lnSpc>
                <a:spcPts val="1000"/>
              </a:lnSpc>
              <a:buNone/>
            </a:pPr>
            <a:endParaRPr lang="en-IN" sz="1800" dirty="0">
              <a:solidFill>
                <a:schemeClr val="tx1"/>
              </a:solidFill>
              <a:effectLst/>
              <a:latin typeface="Times New Roman" panose="02020603050405020304" pitchFamily="18" charset="0"/>
              <a:ea typeface="Times New Roman" panose="02020603050405020304" pitchFamily="18" charset="0"/>
            </a:endParaRPr>
          </a:p>
          <a:p>
            <a:pPr>
              <a:lnSpc>
                <a:spcPts val="1000"/>
              </a:lnSpc>
            </a:pP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latin typeface="Times New Roman" panose="02020603050405020304" pitchFamily="18" charset="0"/>
                <a:ea typeface="Times New Roman" panose="02020603050405020304" pitchFamily="18" charset="0"/>
              </a:rPr>
              <a:t>The Team and Contents of Report</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latin typeface="Times New Roman" panose="02020603050405020304" pitchFamily="18" charset="0"/>
                <a:ea typeface="Times New Roman" panose="02020603050405020304" pitchFamily="18" charset="0"/>
              </a:rPr>
              <a:t>4</a:t>
            </a:r>
            <a:endParaRPr lang="en-IN" sz="1800" dirty="0">
              <a:solidFill>
                <a:schemeClr val="tx1"/>
              </a:solidFill>
              <a:effectLst/>
              <a:latin typeface="Times New Roman" panose="02020603050405020304" pitchFamily="18" charset="0"/>
              <a:ea typeface="Times New Roman" panose="02020603050405020304" pitchFamily="18" charset="0"/>
            </a:endParaRPr>
          </a:p>
          <a:p>
            <a:pPr>
              <a:tabLst>
                <a:tab pos="5854700" algn="l"/>
              </a:tabLst>
            </a:pPr>
            <a:r>
              <a:rPr lang="en-IN" sz="1800" dirty="0">
                <a:solidFill>
                  <a:schemeClr val="tx1"/>
                </a:solidFill>
                <a:latin typeface="Times New Roman" panose="02020603050405020304" pitchFamily="18" charset="0"/>
                <a:ea typeface="Times New Roman" panose="02020603050405020304" pitchFamily="18" charset="0"/>
              </a:rPr>
              <a:t>Core Concepts	  5</a:t>
            </a:r>
            <a:r>
              <a:rPr lang="en-IN" sz="1800" dirty="0">
                <a:solidFill>
                  <a:schemeClr val="tx1"/>
                </a:solidFill>
                <a:effectLst/>
                <a:latin typeface="Times New Roman" panose="02020603050405020304" pitchFamily="18" charset="0"/>
                <a:ea typeface="Times New Roman" panose="02020603050405020304" pitchFamily="18" charset="0"/>
              </a:rPr>
              <a:t> </a:t>
            </a:r>
          </a:p>
          <a:p>
            <a:pPr>
              <a:tabLst>
                <a:tab pos="5778500" algn="l"/>
              </a:tabLst>
            </a:pPr>
            <a:r>
              <a:rPr lang="en-IN" sz="1800" dirty="0">
                <a:solidFill>
                  <a:schemeClr val="tx1"/>
                </a:solidFill>
                <a:latin typeface="Times New Roman" panose="02020603050405020304" pitchFamily="18" charset="0"/>
                <a:ea typeface="Times New Roman" panose="02020603050405020304" pitchFamily="18" charset="0"/>
              </a:rPr>
              <a:t>DoS Attack Simulation: Step by Step “How To”</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latin typeface="Times New Roman" panose="02020603050405020304" pitchFamily="18" charset="0"/>
                <a:ea typeface="Times New Roman" panose="02020603050405020304" pitchFamily="18" charset="0"/>
              </a:rPr>
              <a:t>13</a:t>
            </a:r>
          </a:p>
          <a:p>
            <a:pPr>
              <a:tabLst>
                <a:tab pos="5778500" algn="l"/>
              </a:tabLst>
            </a:pPr>
            <a:r>
              <a:rPr lang="en-IN" sz="1800" dirty="0">
                <a:solidFill>
                  <a:schemeClr val="tx1"/>
                </a:solidFill>
                <a:effectLst/>
                <a:latin typeface="Times New Roman" panose="02020603050405020304" pitchFamily="18" charset="0"/>
                <a:ea typeface="Times New Roman" panose="02020603050405020304" pitchFamily="18" charset="0"/>
              </a:rPr>
              <a:t>DoS Attack Simulation: </a:t>
            </a:r>
            <a:r>
              <a:rPr lang="en-IN" sz="1800" dirty="0">
                <a:solidFill>
                  <a:schemeClr val="tx1"/>
                </a:solidFill>
                <a:latin typeface="Times New Roman" panose="02020603050405020304" pitchFamily="18" charset="0"/>
                <a:ea typeface="Times New Roman" panose="02020603050405020304" pitchFamily="18" charset="0"/>
              </a:rPr>
              <a:t>Evidence , Results, and Conclusion 16</a:t>
            </a:r>
          </a:p>
          <a:p>
            <a:pPr>
              <a:tabLst>
                <a:tab pos="5778500" algn="l"/>
              </a:tabLst>
            </a:pPr>
            <a:r>
              <a:rPr lang="en-IN" sz="1800" dirty="0">
                <a:solidFill>
                  <a:schemeClr val="tx1"/>
                </a:solidFill>
                <a:effectLst/>
                <a:latin typeface="Times New Roman" panose="02020603050405020304" pitchFamily="18" charset="0"/>
                <a:ea typeface="Times New Roman" panose="02020603050405020304" pitchFamily="18" charset="0"/>
              </a:rPr>
              <a:t>Appendix: </a:t>
            </a:r>
            <a:r>
              <a:rPr lang="en-IN" sz="1800" dirty="0">
                <a:solidFill>
                  <a:schemeClr val="tx1"/>
                </a:solidFill>
                <a:latin typeface="Times New Roman" panose="02020603050405020304" pitchFamily="18" charset="0"/>
                <a:ea typeface="Times New Roman" panose="02020603050405020304" pitchFamily="18" charset="0"/>
              </a:rPr>
              <a:t>References 	   32</a:t>
            </a:r>
            <a:endParaRPr sz="1000" dirty="0">
              <a:solidFill>
                <a:schemeClr val="tx1"/>
              </a:solidFill>
            </a:endParaRPr>
          </a:p>
          <a:p>
            <a:pPr marL="0" lvl="0" indent="0" algn="l" rtl="0">
              <a:spcBef>
                <a:spcPts val="1000"/>
              </a:spcBef>
              <a:spcAft>
                <a:spcPts val="1000"/>
              </a:spcAft>
              <a:buNone/>
            </a:pPr>
            <a:endParaRPr sz="1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TextBox 5">
            <a:extLst>
              <a:ext uri="{FF2B5EF4-FFF2-40B4-BE49-F238E27FC236}">
                <a16:creationId xmlns:a16="http://schemas.microsoft.com/office/drawing/2014/main" id="{960A92E8-2D70-4408-A78D-78C9A176898A}"/>
              </a:ext>
            </a:extLst>
          </p:cNvPr>
          <p:cNvSpPr txBox="1"/>
          <p:nvPr/>
        </p:nvSpPr>
        <p:spPr>
          <a:xfrm>
            <a:off x="0" y="-121603"/>
            <a:ext cx="9144000" cy="5373266"/>
          </a:xfrm>
          <a:prstGeom prst="rect">
            <a:avLst/>
          </a:prstGeom>
          <a:noFill/>
        </p:spPr>
        <p:txBody>
          <a:bodyPr wrap="square">
            <a:spAutoFit/>
          </a:bodyPr>
          <a:lstStyle/>
          <a:p>
            <a:pPr algn="r"/>
            <a:endParaRPr lang="en-IN" sz="1200" dirty="0">
              <a:effectLst/>
              <a:latin typeface="Times New Roman" panose="02020603050405020304" pitchFamily="18" charset="0"/>
              <a:ea typeface="Times New Roman" panose="02020603050405020304" pitchFamily="18" charset="0"/>
            </a:endParaRPr>
          </a:p>
          <a:p>
            <a:pPr>
              <a:lnSpc>
                <a:spcPts val="65"/>
              </a:lnSpc>
            </a:pPr>
            <a:r>
              <a:rPr lang="en-IN" sz="105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285750" marR="254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In a synchronized TCP SYN flood attack, the “attacker repeatedly sends SYN packets to every port, or can even target and flood a single port, of the targeted network” (Lee 5).</a:t>
            </a:r>
          </a:p>
          <a:p>
            <a:pPr marL="285750" marR="254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 Since a SYN flood attack works by never responding to the server with the expected “ACK” (acknowledge) code the server is waiting to receive, this results in the server, while continually being flooded with SYN packets, indefinitely waiting for the client’s ACK (acknowledge) message to the server’s SYN-ACK message which was sent back to the client by the server. </a:t>
            </a:r>
          </a:p>
          <a:p>
            <a:pPr marL="285750" marR="254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As a result, the SYN packet flooding continues to occur and half-open connections remain and are used by the resources on the server. The server will eventually exceed/consume all of its resources, causing the network/server to become unresponsive/unavailable for its intended users. </a:t>
            </a:r>
          </a:p>
          <a:p>
            <a:pPr marL="285750" marR="25400" indent="-285750">
              <a:lnSpc>
                <a:spcPct val="150000"/>
              </a:lnSpc>
              <a:buClr>
                <a:srgbClr val="FFC000"/>
              </a:buClr>
              <a:buFont typeface="Courier New" panose="02070309020205020404" pitchFamily="49" charset="0"/>
              <a:buChar char="o"/>
            </a:pPr>
            <a:r>
              <a:rPr lang="en-IN" sz="1600" dirty="0">
                <a:effectLst/>
                <a:latin typeface="Times New Roman" panose="02020603050405020304" pitchFamily="18" charset="0"/>
                <a:ea typeface="Times New Roman" panose="02020603050405020304" pitchFamily="18" charset="0"/>
              </a:rPr>
              <a:t>Overall, SYN flood will normally result in preventing others from entering the network due to the network server being flooded with SYN packets, in which the SYN packets can also often be IP address spoofed, ultimately resulting in the server to indefinitely wait for the client’s acknowledge message (which will never come) and cause the server to consume all of its resources.</a:t>
            </a:r>
          </a:p>
          <a:p>
            <a:pPr>
              <a:lnSpc>
                <a:spcPts val="1000"/>
              </a:lnSpc>
            </a:pPr>
            <a:r>
              <a:rPr lang="en-IN" sz="105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nSpc>
                <a:spcPts val="1150"/>
              </a:lnSpc>
            </a:pPr>
            <a:r>
              <a:rPr lang="en-IN" sz="105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704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additive="base">
                                        <p:cTn id="1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 calcmode="lin" valueType="num">
                                      <p:cBhvr additive="base">
                                        <p:cTn id="2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 calcmode="lin" valueType="num">
                                      <p:cBhvr additive="base">
                                        <p:cTn id="2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D5A6-D54F-4D94-8644-4C945A3B9D95}"/>
              </a:ext>
            </a:extLst>
          </p:cNvPr>
          <p:cNvSpPr>
            <a:spLocks noGrp="1"/>
          </p:cNvSpPr>
          <p:nvPr>
            <p:ph type="title"/>
          </p:nvPr>
        </p:nvSpPr>
        <p:spPr>
          <a:xfrm>
            <a:off x="512563" y="-1868557"/>
            <a:ext cx="6034500" cy="744300"/>
          </a:xfrm>
        </p:spPr>
        <p:txBody>
          <a:bodyPr/>
          <a:lstStyle/>
          <a:p>
            <a:endParaRPr lang="en-IN" dirty="0"/>
          </a:p>
        </p:txBody>
      </p:sp>
      <p:sp>
        <p:nvSpPr>
          <p:cNvPr id="3" name="Text Placeholder 2">
            <a:extLst>
              <a:ext uri="{FF2B5EF4-FFF2-40B4-BE49-F238E27FC236}">
                <a16:creationId xmlns:a16="http://schemas.microsoft.com/office/drawing/2014/main" id="{BD3F7A53-B1CB-4483-A509-F0244D7081A9}"/>
              </a:ext>
            </a:extLst>
          </p:cNvPr>
          <p:cNvSpPr>
            <a:spLocks noGrp="1"/>
          </p:cNvSpPr>
          <p:nvPr>
            <p:ph type="body" idx="1"/>
          </p:nvPr>
        </p:nvSpPr>
        <p:spPr>
          <a:xfrm>
            <a:off x="605327" y="110726"/>
            <a:ext cx="7358603" cy="4639125"/>
          </a:xfrm>
        </p:spPr>
        <p:txBody>
          <a:bodyPr/>
          <a:lstStyle/>
          <a:p>
            <a:r>
              <a:rPr lang="en-IN" sz="1800" dirty="0">
                <a:effectLst/>
                <a:latin typeface="Times New Roman" panose="02020603050405020304" pitchFamily="18" charset="0"/>
                <a:ea typeface="Times New Roman" panose="02020603050405020304" pitchFamily="18" charset="0"/>
              </a:rPr>
              <a:t>In terms of prevention methods, one of the main ways to prevent DoS/DDoS attacks is through IP address spoofing. Since many DoS/DDoS attacks require an initial target IP address in order to conduct the denial of service attack and direct the traffic/flood to, a denial of service attack would not work in the case of a spoofed IP address as IP address spoofing masks one's true IP by creating a false sourced IP address. IP address spoofing can be commonly done through a VPN (virtual private network) or proxy in which a user's network is given a false IP address to mask the true address. Furthermore, another way to help prevent DoS/DDoS attacks is to buy more bandwidth in order to manage and reduce the amount of traffic/load caused by the denial of service attack on the network server. Lastly, since a majority of DoS/DDoS attacks flood through a server's ports, one can keep certain ports in a "closed" state instead of in an "open" state as this will prevent many denial of service programs from accessing and often flooding these ports with network packets</a:t>
            </a:r>
            <a:endParaRPr lang="en-IN" dirty="0"/>
          </a:p>
        </p:txBody>
      </p:sp>
      <p:sp>
        <p:nvSpPr>
          <p:cNvPr id="4" name="Slide Number Placeholder 3">
            <a:extLst>
              <a:ext uri="{FF2B5EF4-FFF2-40B4-BE49-F238E27FC236}">
                <a16:creationId xmlns:a16="http://schemas.microsoft.com/office/drawing/2014/main" id="{D3EF788A-86BD-458D-B7B8-58CF18DFC1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47639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Box 3"/>
          <p:cNvSpPr txBox="1"/>
          <p:nvPr/>
        </p:nvSpPr>
        <p:spPr>
          <a:xfrm>
            <a:off x="634181" y="945727"/>
            <a:ext cx="6415548" cy="2893100"/>
          </a:xfrm>
          <a:prstGeom prst="rect">
            <a:avLst/>
          </a:prstGeom>
          <a:noFill/>
        </p:spPr>
        <p:txBody>
          <a:bodyPr wrap="square" rtlCol="0">
            <a:spAutoFit/>
          </a:bodyPr>
          <a:lstStyle/>
          <a:p>
            <a:r>
              <a:rPr lang="en-US" dirty="0"/>
              <a:t>Command and Control Center:</a:t>
            </a:r>
          </a:p>
          <a:p>
            <a:r>
              <a:rPr lang="en-US" dirty="0"/>
              <a:t> ++++++++++++++++++++++++++</a:t>
            </a:r>
          </a:p>
          <a:p>
            <a:r>
              <a:rPr lang="en-US" dirty="0"/>
              <a:t>           - </a:t>
            </a:r>
            <a:r>
              <a:rPr lang="en-US" dirty="0" err="1"/>
              <a:t>Softwares</a:t>
            </a:r>
            <a:r>
              <a:rPr lang="en-US" dirty="0"/>
              <a:t> to be installed </a:t>
            </a:r>
          </a:p>
          <a:p>
            <a:r>
              <a:rPr lang="en-US" dirty="0"/>
              <a:t>                          * </a:t>
            </a:r>
            <a:r>
              <a:rPr lang="en-US" dirty="0" err="1"/>
              <a:t>nmap</a:t>
            </a:r>
            <a:r>
              <a:rPr lang="en-US" dirty="0"/>
              <a:t> - </a:t>
            </a:r>
            <a:r>
              <a:rPr lang="en-US" dirty="0" err="1"/>
              <a:t>sudo</a:t>
            </a:r>
            <a:r>
              <a:rPr lang="en-US" dirty="0"/>
              <a:t> apt-get install </a:t>
            </a:r>
            <a:r>
              <a:rPr lang="en-US" dirty="0" err="1"/>
              <a:t>nmap</a:t>
            </a:r>
            <a:r>
              <a:rPr lang="en-US" dirty="0"/>
              <a:t>  </a:t>
            </a:r>
          </a:p>
          <a:p>
            <a:r>
              <a:rPr lang="en-US" dirty="0"/>
              <a:t>                          * </a:t>
            </a:r>
            <a:r>
              <a:rPr lang="en-US" dirty="0" err="1"/>
              <a:t>sshpass</a:t>
            </a:r>
            <a:r>
              <a:rPr lang="en-US" dirty="0"/>
              <a:t> - </a:t>
            </a:r>
            <a:r>
              <a:rPr lang="en-US" dirty="0" err="1"/>
              <a:t>sudo</a:t>
            </a:r>
            <a:r>
              <a:rPr lang="en-US" dirty="0"/>
              <a:t> apt-get install </a:t>
            </a:r>
            <a:r>
              <a:rPr lang="en-US" dirty="0" err="1"/>
              <a:t>sshpass</a:t>
            </a:r>
            <a:endParaRPr lang="en-US" dirty="0"/>
          </a:p>
          <a:p>
            <a:r>
              <a:rPr lang="en-US" dirty="0"/>
              <a:t>                          * hping3 - </a:t>
            </a:r>
            <a:r>
              <a:rPr lang="en-US" dirty="0" err="1"/>
              <a:t>sudo</a:t>
            </a:r>
            <a:r>
              <a:rPr lang="en-US" dirty="0"/>
              <a:t> apt-get install hping3</a:t>
            </a:r>
          </a:p>
          <a:p>
            <a:r>
              <a:rPr lang="en-US" dirty="0"/>
              <a:t> Bots: </a:t>
            </a:r>
          </a:p>
          <a:p>
            <a:r>
              <a:rPr lang="en-US" dirty="0"/>
              <a:t> ++++ </a:t>
            </a:r>
          </a:p>
          <a:p>
            <a:r>
              <a:rPr lang="en-US" dirty="0"/>
              <a:t>                          * </a:t>
            </a:r>
            <a:r>
              <a:rPr lang="en-US" dirty="0" err="1"/>
              <a:t>ssh</a:t>
            </a:r>
            <a:r>
              <a:rPr lang="en-US" dirty="0"/>
              <a:t> enabled hosts, present in the same network</a:t>
            </a:r>
          </a:p>
          <a:p>
            <a:r>
              <a:rPr lang="en-US" dirty="0"/>
              <a:t>                          * Host must be that system’s administrator </a:t>
            </a:r>
          </a:p>
          <a:p>
            <a:r>
              <a:rPr lang="en-US" dirty="0"/>
              <a:t>Victim: ++++++ </a:t>
            </a:r>
          </a:p>
          <a:p>
            <a:r>
              <a:rPr lang="en-US" dirty="0"/>
              <a:t>                          * Web-site hosted on victim’s computer to test </a:t>
            </a:r>
            <a:r>
              <a:rPr lang="en-US" dirty="0" err="1"/>
              <a:t>DDoS</a:t>
            </a:r>
            <a:r>
              <a:rPr lang="en-US" dirty="0"/>
              <a:t> attack. *  Web-site site be used to test the attack. For this test</a:t>
            </a:r>
            <a:endParaRPr lang="en-IN" dirty="0"/>
          </a:p>
        </p:txBody>
      </p:sp>
      <p:sp>
        <p:nvSpPr>
          <p:cNvPr id="5" name="TextBox 4"/>
          <p:cNvSpPr txBox="1"/>
          <p:nvPr/>
        </p:nvSpPr>
        <p:spPr>
          <a:xfrm>
            <a:off x="353961" y="412955"/>
            <a:ext cx="6695768" cy="307777"/>
          </a:xfrm>
          <a:prstGeom prst="rect">
            <a:avLst/>
          </a:prstGeom>
          <a:noFill/>
        </p:spPr>
        <p:txBody>
          <a:bodyPr wrap="square" rtlCol="0">
            <a:spAutoFit/>
          </a:bodyPr>
          <a:lstStyle/>
          <a:p>
            <a:r>
              <a:rPr lang="en-IN" b="1" dirty="0"/>
              <a:t>Prerequisites</a:t>
            </a:r>
          </a:p>
        </p:txBody>
      </p:sp>
    </p:spTree>
    <p:extLst>
      <p:ext uri="{BB962C8B-B14F-4D97-AF65-F5344CB8AC3E}">
        <p14:creationId xmlns:p14="http://schemas.microsoft.com/office/powerpoint/2010/main" val="37092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TextBox 3"/>
          <p:cNvSpPr txBox="1"/>
          <p:nvPr/>
        </p:nvSpPr>
        <p:spPr>
          <a:xfrm>
            <a:off x="675744" y="419441"/>
            <a:ext cx="7760334" cy="400110"/>
          </a:xfrm>
          <a:prstGeom prst="rect">
            <a:avLst/>
          </a:prstGeom>
          <a:noFill/>
        </p:spPr>
        <p:txBody>
          <a:bodyPr wrap="square" rtlCol="0">
            <a:spAutoFit/>
          </a:bodyPr>
          <a:lstStyle/>
          <a:p>
            <a:pPr algn="ctr"/>
            <a:r>
              <a:rPr lang="en-IN" sz="2000" b="1" dirty="0">
                <a:solidFill>
                  <a:schemeClr val="accent1">
                    <a:lumMod val="75000"/>
                  </a:schemeClr>
                </a:solidFill>
              </a:rPr>
              <a:t>Implementation of TCP SYN FLOODING ATTACK</a:t>
            </a:r>
          </a:p>
        </p:txBody>
      </p:sp>
      <p:sp>
        <p:nvSpPr>
          <p:cNvPr id="6" name="Rectangle 1"/>
          <p:cNvSpPr>
            <a:spLocks noChangeArrowheads="1"/>
          </p:cNvSpPr>
          <p:nvPr/>
        </p:nvSpPr>
        <p:spPr bwMode="auto">
          <a:xfrm rot="10800000" flipV="1">
            <a:off x="675744" y="2646309"/>
            <a:ext cx="6506721" cy="323165"/>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398206" y="932188"/>
            <a:ext cx="6784259" cy="377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Resource Depletion attacks:+++++++++++++++++++++++++++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1. TCP SYN flooding attack:	</a:t>
            </a:r>
          </a:p>
          <a:p>
            <a:pPr marL="0" marR="0" lvl="0" indent="0" algn="l" defTabSz="914400" rtl="0" eaLnBrk="1" fontAlgn="base" latinLnBrk="0" hangingPunct="1">
              <a:lnSpc>
                <a:spcPct val="100000"/>
              </a:lnSpc>
              <a:spcBef>
                <a:spcPct val="0"/>
              </a:spcBef>
              <a:spcAft>
                <a:spcPct val="0"/>
              </a:spcAft>
              <a:buClrTx/>
              <a:buSzTx/>
              <a:buFontTx/>
              <a:buNone/>
              <a:tabLst/>
            </a:pPr>
            <a:r>
              <a:rPr lang="en-US" sz="1100" b="1" dirty="0">
                <a:solidFill>
                  <a:srgbClr val="24292E"/>
                </a:solidFill>
                <a:latin typeface="Consolas" pitchFamily="49" charset="0"/>
                <a:ea typeface="Times New Roman" pitchFamily="18" charset="0"/>
                <a:cs typeface="Courier New" pitchFamily="49" charset="0"/>
              </a:rPr>
              <a:t>            </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sudo</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python botSearcher.py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This code will look for IP addresses in the local network using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nmap</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tool. To change the network address, edit line 4 of this program.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This tool will save the results in "nmapOP.xml" file.</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"botSearcher.py" will then parse this xml file and looks for systems which are up and whose ports are unfiltered and store the IP address of those systems in "IPList.txt" file.		 </a:t>
            </a:r>
          </a:p>
          <a:p>
            <a:pPr marR="0" lvl="0" algn="l" defTabSz="914400" rtl="0" eaLnBrk="1" fontAlgn="base" latinLnBrk="0" hangingPunct="1">
              <a:lnSpc>
                <a:spcPct val="100000"/>
              </a:lnSpc>
              <a:spcBef>
                <a:spcPct val="0"/>
              </a:spcBef>
              <a:spcAft>
                <a:spcPct val="0"/>
              </a:spcAft>
              <a:buClrTx/>
              <a:buSzTx/>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p>
          <a:p>
            <a:pPr marR="0" lvl="0" algn="l" defTabSz="914400" rtl="0" eaLnBrk="1" fontAlgn="base" latinLnBrk="0" hangingPunct="1">
              <a:lnSpc>
                <a:spcPct val="100000"/>
              </a:lnSpc>
              <a:spcBef>
                <a:spcPct val="0"/>
              </a:spcBef>
              <a:spcAft>
                <a:spcPct val="0"/>
              </a:spcAft>
              <a:buClrTx/>
              <a:buSzTx/>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gcc</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pthread</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botMaker.c</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p>
          <a:p>
            <a:pPr marR="0" lvl="0" algn="l" defTabSz="914400" rtl="0" eaLnBrk="1" fontAlgn="base" latinLnBrk="0" hangingPunct="1">
              <a:lnSpc>
                <a:spcPct val="100000"/>
              </a:lnSpc>
              <a:spcBef>
                <a:spcPct val="0"/>
              </a:spcBef>
              <a:spcAft>
                <a:spcPct val="0"/>
              </a:spcAft>
              <a:buClrTx/>
              <a:buSzTx/>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			                  </a:t>
            </a:r>
          </a:p>
          <a:p>
            <a:pPr marR="0" lvl="0" algn="l" defTabSz="914400" rtl="0" eaLnBrk="1" fontAlgn="base" latinLnBrk="0" hangingPunct="1">
              <a:lnSpc>
                <a:spcPct val="100000"/>
              </a:lnSpc>
              <a:spcBef>
                <a:spcPct val="0"/>
              </a:spcBef>
              <a:spcAft>
                <a:spcPct val="0"/>
              </a:spcAft>
              <a:buClrTx/>
              <a:buSzTx/>
              <a:tabLst/>
            </a:pPr>
            <a:r>
              <a:rPr lang="en-US" sz="1100" b="1" dirty="0">
                <a:solidFill>
                  <a:srgbClr val="24292E"/>
                </a:solidFill>
                <a:latin typeface="Consolas" pitchFamily="49" charset="0"/>
                <a:ea typeface="Times New Roman" pitchFamily="18" charset="0"/>
                <a:cs typeface="Courier New" pitchFamily="49" charset="0"/>
              </a:rPr>
              <a:t>                              </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a.out</a:t>
            </a:r>
            <a:endPar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endParaRPr>
          </a:p>
          <a:p>
            <a:pPr marR="0" lvl="0" algn="l" defTabSz="914400" rtl="0" eaLnBrk="1" fontAlgn="base" latinLnBrk="0" hangingPunct="1">
              <a:lnSpc>
                <a:spcPct val="100000"/>
              </a:lnSpc>
              <a:spcBef>
                <a:spcPct val="0"/>
              </a:spcBef>
              <a:spcAft>
                <a:spcPct val="0"/>
              </a:spcAft>
              <a:buClrTx/>
              <a:buSzTx/>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					* "</a:t>
            </a:r>
            <a:r>
              <a:rPr kumimoji="0" lang="en-US" sz="1100" b="1"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botMaker.c</a:t>
            </a: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will take the username and password of the bots and will also take the input as name of the python code for implementing this attack. In this case filename is "TCPSyn.py". This attack will be for 60 seconds. </a:t>
            </a:r>
          </a:p>
          <a:p>
            <a:pPr marR="0" lvl="0" algn="l" defTabSz="914400" rtl="0" eaLnBrk="1" fontAlgn="base" latinLnBrk="0" hangingPunct="1">
              <a:lnSpc>
                <a:spcPct val="100000"/>
              </a:lnSpc>
              <a:spcBef>
                <a:spcPct val="0"/>
              </a:spcBef>
              <a:spcAft>
                <a:spcPct val="0"/>
              </a:spcAft>
              <a:buClrTx/>
              <a:buSzTx/>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This time value can be changed by changing the value on line 104 in TCPSyn.py file.	</a:t>
            </a:r>
            <a:endParaRPr lang="en-US" sz="1100" b="1" dirty="0">
              <a:solidFill>
                <a:srgbClr val="24292E"/>
              </a:solidFill>
              <a:latin typeface="Consolas" pitchFamily="49" charset="0"/>
              <a:ea typeface="Times New Roman" pitchFamily="18" charset="0"/>
              <a:cs typeface="Courier New" pitchFamily="49" charset="0"/>
            </a:endParaRP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To change the victim's IP address edit line 36 of "TCPSyn.py". 		</a:t>
            </a:r>
          </a:p>
          <a:p>
            <a:pPr marL="171450" marR="0" lvl="0" indent="-1714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100" b="1"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To spoof the source IP address edit line 35 of "TCPSyn.py" </a:t>
            </a:r>
            <a:endParaRPr kumimoji="0" lang="en-US" sz="2400" b="1"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10896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Rectangle 1"/>
          <p:cNvSpPr>
            <a:spLocks noChangeArrowheads="1"/>
          </p:cNvSpPr>
          <p:nvPr/>
        </p:nvSpPr>
        <p:spPr bwMode="auto">
          <a:xfrm>
            <a:off x="-1" y="574033"/>
            <a:ext cx="7123471" cy="4201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Output:	</a:t>
            </a:r>
          </a:p>
          <a:p>
            <a:pPr marL="0" marR="0" lvl="0" indent="0"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			</a:t>
            </a:r>
          </a:p>
          <a:p>
            <a:pPr marL="285750" marR="0" lvl="0" indent="-285750"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On terminal, login screen of connected hosts will appear. Error messages from unsuccessful connection to hosts will also appear. After the attack, "success" message will be displayed from the all the hosts.</a:t>
            </a:r>
          </a:p>
          <a:p>
            <a:pPr marL="285750" marR="0" lvl="0" indent="-285750"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a:t>
            </a:r>
          </a:p>
          <a:p>
            <a:pPr marL="285750" marR="0" lvl="0" indent="-285750"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Can also run </a:t>
            </a:r>
            <a:r>
              <a:rPr kumimoji="0" lang="en-US" sz="1800" b="0" i="0" u="none" strike="noStrike" cap="none" normalizeH="0" baseline="0" dirty="0" err="1">
                <a:ln>
                  <a:noFill/>
                </a:ln>
                <a:solidFill>
                  <a:srgbClr val="24292E"/>
                </a:solidFill>
                <a:effectLst/>
                <a:latin typeface="Consolas" pitchFamily="49" charset="0"/>
                <a:ea typeface="Times New Roman" pitchFamily="18" charset="0"/>
                <a:cs typeface="Courier New" pitchFamily="49" charset="0"/>
              </a:rPr>
              <a:t>wireshark</a:t>
            </a: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on the victim system to see the packets.			</a:t>
            </a:r>
          </a:p>
          <a:p>
            <a:pPr marL="285750" marR="0" lvl="0" indent="-285750"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Can use any browser to load the webpage hosted on victim's system, if attack is successful, the page will take more time to load.	  		</a:t>
            </a:r>
          </a:p>
          <a:p>
            <a:pPr marL="285750" marR="0" lvl="0" indent="-285750"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a:ln>
                  <a:noFill/>
                </a:ln>
                <a:solidFill>
                  <a:srgbClr val="24292E"/>
                </a:solidFill>
                <a:effectLst/>
                <a:latin typeface="Consolas" pitchFamily="49" charset="0"/>
                <a:ea typeface="Times New Roman" pitchFamily="18" charset="0"/>
                <a:cs typeface="Courier New" pitchFamily="49" charset="0"/>
              </a:rPr>
              <a:t>* Can ping to the victim and see the time difference after the attack</a:t>
            </a:r>
            <a:r>
              <a:rPr kumimoji="0" lang="en-US" sz="1100" b="0" i="0" u="none" strike="noStrike" cap="none" normalizeH="0" baseline="0" dirty="0">
                <a:ln>
                  <a:noFill/>
                </a:ln>
                <a:solidFill>
                  <a:schemeClr val="tx1"/>
                </a:solidFill>
                <a:effectLst/>
                <a:latin typeface="Arial" pitchFamily="34" charset="0"/>
                <a:cs typeface="Arial" pitchFamily="34" charset="0"/>
              </a:rPr>
              <a:t> </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8007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1F6B-19DE-441D-BDB1-6CABAE9AE11B}"/>
              </a:ext>
            </a:extLst>
          </p:cNvPr>
          <p:cNvSpPr>
            <a:spLocks noGrp="1"/>
          </p:cNvSpPr>
          <p:nvPr>
            <p:ph type="title"/>
          </p:nvPr>
        </p:nvSpPr>
        <p:spPr>
          <a:xfrm>
            <a:off x="818169" y="261843"/>
            <a:ext cx="6034500" cy="744300"/>
          </a:xfrm>
        </p:spPr>
        <p:txBody>
          <a:bodyPr/>
          <a:lstStyle/>
          <a:p>
            <a:r>
              <a:rPr lang="en-IN" sz="1800" b="1" u="sng" dirty="0">
                <a:effectLst/>
                <a:latin typeface="Times New Roman" panose="02020603050405020304" pitchFamily="18" charset="0"/>
                <a:ea typeface="Times New Roman" panose="02020603050405020304" pitchFamily="18" charset="0"/>
              </a:rPr>
              <a:t>How the DoS Attack Simulation Works (SYN Flood)</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B37B1D58-10E6-4E99-A829-5590CBA1CEAE}"/>
              </a:ext>
            </a:extLst>
          </p:cNvPr>
          <p:cNvSpPr>
            <a:spLocks noGrp="1"/>
          </p:cNvSpPr>
          <p:nvPr>
            <p:ph type="body" idx="1"/>
          </p:nvPr>
        </p:nvSpPr>
        <p:spPr>
          <a:xfrm>
            <a:off x="663710" y="1006144"/>
            <a:ext cx="7911879" cy="3967451"/>
          </a:xfrm>
        </p:spPr>
        <p:txBody>
          <a:bodyPr/>
          <a:lstStyle/>
          <a:p>
            <a:pPr marL="0" marR="76200" indent="457200">
              <a:lnSpc>
                <a:spcPct val="148000"/>
              </a:lnSpc>
              <a:spcBef>
                <a:spcPts val="0"/>
              </a:spcBef>
              <a:spcAft>
                <a:spcPts val="0"/>
              </a:spcAft>
            </a:pPr>
            <a:r>
              <a:rPr lang="en-IN" sz="1600" dirty="0">
                <a:effectLst/>
                <a:latin typeface="Times New Roman" panose="02020603050405020304" pitchFamily="18" charset="0"/>
                <a:ea typeface="Times New Roman" panose="02020603050405020304" pitchFamily="18" charset="0"/>
              </a:rPr>
              <a:t>First, we cloned the Kali Linux virtual machine so that we can have our cloned Kali Linux virtual machine run on the same network (IP address) and subnet as the other Kali Linux virtual machine being used to initiate the DoS attack with the Python DoS script, with both virtual machines being located on the a</a:t>
            </a:r>
            <a:r>
              <a:rPr lang="en-IN" sz="1600" dirty="0">
                <a:latin typeface="Times New Roman" panose="02020603050405020304" pitchFamily="18" charset="0"/>
                <a:ea typeface="Times New Roman" panose="02020603050405020304" pitchFamily="18" charset="0"/>
              </a:rPr>
              <a:t>t</a:t>
            </a:r>
            <a:r>
              <a:rPr lang="en-IN" sz="1600" dirty="0">
                <a:effectLst/>
                <a:latin typeface="Times New Roman" panose="02020603050405020304" pitchFamily="18" charset="0"/>
                <a:ea typeface="Times New Roman" panose="02020603050405020304" pitchFamily="18" charset="0"/>
              </a:rPr>
              <a:t>tacker’s (host’s) single system. Then, we tested our attack against the targeted website/network which is run on the cloned Kali Linux virtual machine. , and entering the target’s port number to flood (usually port 80 as it is the port number for the server’s Internet communications protocol (HTTP)) and the packet flood rate (default is 135) and then hitting ENTER, which floods the target network with SYN packets through the network layer (layers 3/4) through port 80 and the TCP protocol</a:t>
            </a:r>
          </a:p>
          <a:p>
            <a:pPr marL="0" marR="0">
              <a:lnSpc>
                <a:spcPts val="65"/>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p>
          <a:p>
            <a:pPr marL="76200" indent="0">
              <a:buNone/>
            </a:pPr>
            <a:r>
              <a:rPr lang="en-IN" sz="1800" dirty="0">
                <a:effectLst/>
                <a:latin typeface="Times New Roman" panose="02020603050405020304" pitchFamily="18" charset="0"/>
                <a:ea typeface="Times New Roman" panose="02020603050405020304" pitchFamily="18" charset="0"/>
              </a:rPr>
              <a:t>. </a:t>
            </a:r>
            <a:endParaRPr lang="en-IN" dirty="0"/>
          </a:p>
        </p:txBody>
      </p:sp>
      <p:sp>
        <p:nvSpPr>
          <p:cNvPr id="4" name="Slide Number Placeholder 3">
            <a:extLst>
              <a:ext uri="{FF2B5EF4-FFF2-40B4-BE49-F238E27FC236}">
                <a16:creationId xmlns:a16="http://schemas.microsoft.com/office/drawing/2014/main" id="{F9FBC021-8B95-4551-9693-B319072199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50708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794F-C74C-4884-BC4C-6A32CBB857C6}"/>
              </a:ext>
            </a:extLst>
          </p:cNvPr>
          <p:cNvSpPr>
            <a:spLocks noGrp="1"/>
          </p:cNvSpPr>
          <p:nvPr>
            <p:ph type="title"/>
          </p:nvPr>
        </p:nvSpPr>
        <p:spPr>
          <a:xfrm>
            <a:off x="768742" y="0"/>
            <a:ext cx="6034500" cy="744300"/>
          </a:xfrm>
        </p:spPr>
        <p:txBody>
          <a:bodyPr/>
          <a:lstStyle/>
          <a:p>
            <a:endParaRPr lang="en-IN" dirty="0"/>
          </a:p>
        </p:txBody>
      </p:sp>
      <p:sp>
        <p:nvSpPr>
          <p:cNvPr id="3" name="Text Placeholder 2">
            <a:extLst>
              <a:ext uri="{FF2B5EF4-FFF2-40B4-BE49-F238E27FC236}">
                <a16:creationId xmlns:a16="http://schemas.microsoft.com/office/drawing/2014/main" id="{DCE69276-21F5-4668-B18F-E12CA6CF6D1A}"/>
              </a:ext>
            </a:extLst>
          </p:cNvPr>
          <p:cNvSpPr>
            <a:spLocks noGrp="1"/>
          </p:cNvSpPr>
          <p:nvPr>
            <p:ph type="body" idx="1"/>
          </p:nvPr>
        </p:nvSpPr>
        <p:spPr>
          <a:xfrm>
            <a:off x="614281" y="906210"/>
            <a:ext cx="7263151" cy="3597828"/>
          </a:xfrm>
        </p:spPr>
        <p:txBody>
          <a:bodyPr/>
          <a:lstStyle/>
          <a:p>
            <a:r>
              <a:rPr lang="en-IN" sz="1800" dirty="0">
                <a:effectLst/>
                <a:latin typeface="Times New Roman" panose="02020603050405020304" pitchFamily="18" charset="0"/>
                <a:ea typeface="Times New Roman" panose="02020603050405020304" pitchFamily="18" charset="0"/>
              </a:rPr>
              <a:t>From the targeted network being flooded with packets and being left with a large number of connections half-open, our goal was to ultimately render the target network/server locally unresponsive through the targeted network/server using all of its resources and consuming enough of its bandwidth. In our DoS attack simulation, the targeted website/network which was packet flooded and successfully rendered unresponsive with the DoS script was on a cloned Kali Linux virtual machine that was run on the same network (IP address) and subnet as the other Kali Linux virtual machine that was used to initiate the DoS attack with the Python DoS script, with both virtual machines being located on the attacker’s (host’s) single system. Furthermore, the website that was DoS attacked on the cloned virtual machine and rendered locally unresponsive was called</a:t>
            </a:r>
            <a:endParaRPr lang="en-IN" dirty="0"/>
          </a:p>
        </p:txBody>
      </p:sp>
      <p:sp>
        <p:nvSpPr>
          <p:cNvPr id="4" name="Slide Number Placeholder 3">
            <a:extLst>
              <a:ext uri="{FF2B5EF4-FFF2-40B4-BE49-F238E27FC236}">
                <a16:creationId xmlns:a16="http://schemas.microsoft.com/office/drawing/2014/main" id="{B149BED8-6EA9-48A6-BD0F-EE34D6636B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77301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20AF-1273-4158-A821-5E987913F41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7F0870-BEE5-4279-BF00-4FCD0766D929}"/>
              </a:ext>
            </a:extLst>
          </p:cNvPr>
          <p:cNvSpPr>
            <a:spLocks noGrp="1"/>
          </p:cNvSpPr>
          <p:nvPr>
            <p:ph type="body" idx="1"/>
          </p:nvPr>
        </p:nvSpPr>
        <p:spPr>
          <a:xfrm>
            <a:off x="737850" y="1475699"/>
            <a:ext cx="6700918" cy="3150275"/>
          </a:xfrm>
        </p:spPr>
        <p:txBody>
          <a:bodyPr/>
          <a:lstStyle/>
          <a:p>
            <a:r>
              <a:rPr lang="en-IN" sz="1800" dirty="0">
                <a:effectLst/>
                <a:latin typeface="Times New Roman" panose="02020603050405020304" pitchFamily="18" charset="0"/>
                <a:ea typeface="Times New Roman" panose="02020603050405020304" pitchFamily="18" charset="0"/>
              </a:rPr>
              <a:t>http://www.hackertyper.com (a website which converts text into random programming code words and is run on an Apache/Nginx based web server). To make sure our DoS attack was functioning properly, we also executed a Wireshark capture log on both the attacking Kali Linux VM and the cloned Kali Linux VM while the attacking VM was running the Python DoS script against the target in order to verify that the targeted website/network was being flooded on both the attacking Kali Linux VM and the cloned Kali Linux VM (both VMs were run on the same network (IP address) and subnet).</a:t>
            </a:r>
          </a:p>
          <a:p>
            <a:endParaRPr lang="en-IN" dirty="0"/>
          </a:p>
        </p:txBody>
      </p:sp>
      <p:sp>
        <p:nvSpPr>
          <p:cNvPr id="4" name="Slide Number Placeholder 3">
            <a:extLst>
              <a:ext uri="{FF2B5EF4-FFF2-40B4-BE49-F238E27FC236}">
                <a16:creationId xmlns:a16="http://schemas.microsoft.com/office/drawing/2014/main" id="{C5EFC06C-CC88-4342-8653-42AD5DB5F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22371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 name="TextBox 4">
            <a:extLst>
              <a:ext uri="{FF2B5EF4-FFF2-40B4-BE49-F238E27FC236}">
                <a16:creationId xmlns:a16="http://schemas.microsoft.com/office/drawing/2014/main" id="{510A61B6-D568-449C-A0D6-2D42E9DE0F6C}"/>
              </a:ext>
            </a:extLst>
          </p:cNvPr>
          <p:cNvSpPr txBox="1"/>
          <p:nvPr/>
        </p:nvSpPr>
        <p:spPr>
          <a:xfrm>
            <a:off x="-58481" y="0"/>
            <a:ext cx="9996378" cy="408189"/>
          </a:xfrm>
          <a:prstGeom prst="rect">
            <a:avLst/>
          </a:prstGeom>
          <a:noFill/>
        </p:spPr>
        <p:txBody>
          <a:bodyPr wrap="square">
            <a:spAutoFit/>
          </a:bodyPr>
          <a:lstStyle/>
          <a:p>
            <a:pPr marR="558800">
              <a:lnSpc>
                <a:spcPct val="145000"/>
              </a:lnSpc>
            </a:pPr>
            <a:r>
              <a:rPr lang="en-IN" sz="1600" b="1" dirty="0">
                <a:effectLst/>
                <a:latin typeface="Times New Roman" panose="02020603050405020304" pitchFamily="18" charset="0"/>
                <a:ea typeface="Times New Roman" panose="02020603050405020304" pitchFamily="18" charset="0"/>
              </a:rPr>
              <a:t>The image below shows a visual representation of how a TCP SYN flood works (as was described above)</a:t>
            </a:r>
            <a:endParaRPr lang="en-IN"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7B95FA30-5584-4ED2-BC27-52AD7D3AABE7}"/>
              </a:ext>
            </a:extLst>
          </p:cNvPr>
          <p:cNvPicPr/>
          <p:nvPr/>
        </p:nvPicPr>
        <p:blipFill>
          <a:blip r:embed="rId3"/>
          <a:srcRect/>
          <a:stretch>
            <a:fillRect/>
          </a:stretch>
        </p:blipFill>
        <p:spPr bwMode="auto">
          <a:xfrm>
            <a:off x="2567327" y="644576"/>
            <a:ext cx="3272155" cy="4105275"/>
          </a:xfrm>
          <a:prstGeom prst="rect">
            <a:avLst/>
          </a:prstGeom>
          <a:noFill/>
        </p:spPr>
      </p:pic>
    </p:spTree>
    <p:extLst>
      <p:ext uri="{BB962C8B-B14F-4D97-AF65-F5344CB8AC3E}">
        <p14:creationId xmlns:p14="http://schemas.microsoft.com/office/powerpoint/2010/main" val="302520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25BD-0F98-4E7E-9EF1-0C2BF01B11A5}"/>
              </a:ext>
            </a:extLst>
          </p:cNvPr>
          <p:cNvSpPr>
            <a:spLocks noGrp="1"/>
          </p:cNvSpPr>
          <p:nvPr>
            <p:ph type="title"/>
          </p:nvPr>
        </p:nvSpPr>
        <p:spPr/>
        <p:txBody>
          <a:bodyPr/>
          <a:lstStyle/>
          <a:p>
            <a:r>
              <a:rPr lang="en-IN" sz="1800" b="1" u="sng" dirty="0">
                <a:effectLst/>
                <a:latin typeface="Times New Roman" panose="02020603050405020304" pitchFamily="18" charset="0"/>
                <a:ea typeface="Times New Roman" panose="02020603050405020304" pitchFamily="18" charset="0"/>
              </a:rPr>
              <a:t>Findings (Continued…)</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90902478-416C-4C5D-B9F7-480741FF7FFF}"/>
              </a:ext>
            </a:extLst>
          </p:cNvPr>
          <p:cNvSpPr>
            <a:spLocks noGrp="1"/>
          </p:cNvSpPr>
          <p:nvPr>
            <p:ph type="body" idx="1"/>
          </p:nvPr>
        </p:nvSpPr>
        <p:spPr>
          <a:xfrm>
            <a:off x="657530" y="1082100"/>
            <a:ext cx="7114869" cy="3930382"/>
          </a:xfrm>
        </p:spPr>
        <p:txBody>
          <a:bodyPr/>
          <a:lstStyle/>
          <a:p>
            <a:r>
              <a:rPr lang="en-IN" sz="1700" dirty="0">
                <a:effectLst/>
                <a:latin typeface="Times New Roman" panose="02020603050405020304" pitchFamily="18" charset="0"/>
                <a:ea typeface="Times New Roman" panose="02020603050405020304" pitchFamily="18" charset="0"/>
              </a:rPr>
              <a:t>Throughout our project and conducting our DoS attack simulation, we were able to successfully render http://www.hackertyper.com locally unresponsive and obtain information in regards to the strength of the victim's network security as well as obtain information about the targeted network itself. Our main findings throughout our DoS attack simulation included finding the target's IP address, rendering hackertyper.com locally unresponsive, determining the security level of the target's network from the DoS attack, and finding that our DoS attack forcefully caused </a:t>
            </a:r>
            <a:r>
              <a:rPr lang="en-IN" sz="1700" dirty="0" err="1">
                <a:effectLst/>
                <a:latin typeface="Times New Roman" panose="02020603050405020304" pitchFamily="18" charset="0"/>
                <a:ea typeface="Times New Roman" panose="02020603050405020304" pitchFamily="18" charset="0"/>
              </a:rPr>
              <a:t>hackertyper.com’s</a:t>
            </a:r>
            <a:r>
              <a:rPr lang="en-IN" sz="1700" dirty="0">
                <a:effectLst/>
                <a:latin typeface="Times New Roman" panose="02020603050405020304" pitchFamily="18" charset="0"/>
                <a:ea typeface="Times New Roman" panose="02020603050405020304" pitchFamily="18" charset="0"/>
              </a:rPr>
              <a:t> network server to become unresponsive on the local network our DoS simulation was conducted on. To begin the DoS attack, the first piece of information obtained in our findings was the target's IP address. The IP address of a website can commonly be determined by pinging the website via the Kali Linux Terminal</a:t>
            </a:r>
            <a:endParaRPr lang="en-IN" sz="1700" dirty="0"/>
          </a:p>
        </p:txBody>
      </p:sp>
      <p:sp>
        <p:nvSpPr>
          <p:cNvPr id="4" name="Slide Number Placeholder 3">
            <a:extLst>
              <a:ext uri="{FF2B5EF4-FFF2-40B4-BE49-F238E27FC236}">
                <a16:creationId xmlns:a16="http://schemas.microsoft.com/office/drawing/2014/main" id="{E91D236F-D0BC-4DC8-90B6-73361449D2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77441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ctrTitle" idx="4294967295"/>
          </p:nvPr>
        </p:nvSpPr>
        <p:spPr>
          <a:xfrm>
            <a:off x="261668" y="262270"/>
            <a:ext cx="6593700" cy="6286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4"/>
                </a:solidFill>
              </a:rPr>
              <a:t>INTRODUCTION</a:t>
            </a:r>
            <a:endParaRPr sz="4400" dirty="0">
              <a:solidFill>
                <a:schemeClr val="accent4"/>
              </a:solidFill>
            </a:endParaRPr>
          </a:p>
        </p:txBody>
      </p:sp>
      <p:sp>
        <p:nvSpPr>
          <p:cNvPr id="105" name="Google Shape;105;p14"/>
          <p:cNvSpPr txBox="1">
            <a:spLocks noGrp="1"/>
          </p:cNvSpPr>
          <p:nvPr>
            <p:ph type="subTitle" idx="4294967295"/>
          </p:nvPr>
        </p:nvSpPr>
        <p:spPr>
          <a:xfrm>
            <a:off x="488493" y="1117714"/>
            <a:ext cx="8329441" cy="3390491"/>
          </a:xfrm>
          <a:prstGeom prst="rect">
            <a:avLst/>
          </a:prstGeom>
        </p:spPr>
        <p:txBody>
          <a:bodyPr spcFirstLastPara="1" wrap="square" lIns="0" tIns="0" rIns="0" bIns="0" anchor="t" anchorCtr="0">
            <a:noAutofit/>
          </a:bodyPr>
          <a:lstStyle/>
          <a:p>
            <a:pPr marR="12700" indent="457200">
              <a:lnSpc>
                <a:spcPct val="104000"/>
              </a:lnSpc>
            </a:pPr>
            <a:r>
              <a:rPr lang="en-IN" sz="1800" dirty="0">
                <a:effectLst/>
                <a:latin typeface="Times New Roman" panose="02020603050405020304" pitchFamily="18" charset="0"/>
                <a:ea typeface="Times New Roman" panose="02020603050405020304" pitchFamily="18" charset="0"/>
              </a:rPr>
              <a:t>The denial of service (DoS) and distributed denial of service (DDoS) attacks are some of the most commonly used network intrusion attacks which, after obtaining the victim's IP address, render the victim's machine, website, network servers, internet network, and/or other network resources unresponsive/unavailable to its intended users by causing the targeted network/server to consume enough of its resources/bandwidth.</a:t>
            </a:r>
          </a:p>
          <a:p>
            <a:pPr marR="12700" indent="0">
              <a:lnSpc>
                <a:spcPct val="104000"/>
              </a:lnSpc>
              <a:buNone/>
            </a:pPr>
            <a:endParaRPr lang="en-IN" sz="1800" dirty="0">
              <a:effectLst/>
              <a:latin typeface="Times New Roman" panose="02020603050405020304" pitchFamily="18" charset="0"/>
              <a:ea typeface="Times New Roman" panose="02020603050405020304" pitchFamily="18" charset="0"/>
            </a:endParaRPr>
          </a:p>
          <a:p>
            <a:pPr marR="12700" indent="457200">
              <a:lnSpc>
                <a:spcPct val="104000"/>
              </a:lnSpc>
            </a:pPr>
            <a:r>
              <a:rPr lang="en-IN" sz="1800" dirty="0">
                <a:effectLst/>
                <a:latin typeface="Times New Roman" panose="02020603050405020304" pitchFamily="18" charset="0"/>
                <a:ea typeface="Times New Roman" panose="02020603050405020304" pitchFamily="18" charset="0"/>
              </a:rPr>
              <a:t>The difference between DoS/DDoS attacks are that “DoS attacks are executed through a single system/Internet connection while DDoS attacks are distributed and are executed through multiple systems/Internet connections” (Bryson 5). </a:t>
            </a:r>
          </a:p>
        </p:txBody>
      </p:sp>
      <p:sp>
        <p:nvSpPr>
          <p:cNvPr id="106" name="Google Shape;106;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05">
                                            <p:txEl>
                                              <p:pRg st="0" end="0"/>
                                            </p:txEl>
                                          </p:spTgt>
                                        </p:tgtEl>
                                        <p:attrNameLst>
                                          <p:attrName>style.visibility</p:attrName>
                                        </p:attrNameLst>
                                      </p:cBhvr>
                                      <p:to>
                                        <p:strVal val="visible"/>
                                      </p:to>
                                    </p:set>
                                    <p:animEffect transition="in" filter="wipe(down)">
                                      <p:cBhvr>
                                        <p:cTn id="11" dur="580">
                                          <p:stCondLst>
                                            <p:cond delay="0"/>
                                          </p:stCondLst>
                                        </p:cTn>
                                        <p:tgtEl>
                                          <p:spTgt spid="105">
                                            <p:txEl>
                                              <p:pRg st="0" end="0"/>
                                            </p:txEl>
                                          </p:spTgt>
                                        </p:tgtEl>
                                      </p:cBhvr>
                                    </p:animEffect>
                                    <p:anim calcmode="lin" valueType="num">
                                      <p:cBhvr>
                                        <p:cTn id="12" dur="1822" tmFilter="0,0; 0.14,0.36; 0.43,0.73; 0.71,0.91; 1.0,1.0">
                                          <p:stCondLst>
                                            <p:cond delay="0"/>
                                          </p:stCondLst>
                                        </p:cTn>
                                        <p:tgtEl>
                                          <p:spTgt spid="105">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5">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5">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5">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5">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105">
                                            <p:txEl>
                                              <p:pRg st="0" end="0"/>
                                            </p:txEl>
                                          </p:spTgt>
                                        </p:tgtEl>
                                      </p:cBhvr>
                                      <p:to x="100000" y="60000"/>
                                    </p:animScale>
                                    <p:animScale>
                                      <p:cBhvr>
                                        <p:cTn id="18" dur="166" decel="50000">
                                          <p:stCondLst>
                                            <p:cond delay="676"/>
                                          </p:stCondLst>
                                        </p:cTn>
                                        <p:tgtEl>
                                          <p:spTgt spid="105">
                                            <p:txEl>
                                              <p:pRg st="0" end="0"/>
                                            </p:txEl>
                                          </p:spTgt>
                                        </p:tgtEl>
                                      </p:cBhvr>
                                      <p:to x="100000" y="100000"/>
                                    </p:animScale>
                                    <p:animScale>
                                      <p:cBhvr>
                                        <p:cTn id="19" dur="26">
                                          <p:stCondLst>
                                            <p:cond delay="1312"/>
                                          </p:stCondLst>
                                        </p:cTn>
                                        <p:tgtEl>
                                          <p:spTgt spid="105">
                                            <p:txEl>
                                              <p:pRg st="0" end="0"/>
                                            </p:txEl>
                                          </p:spTgt>
                                        </p:tgtEl>
                                      </p:cBhvr>
                                      <p:to x="100000" y="80000"/>
                                    </p:animScale>
                                    <p:animScale>
                                      <p:cBhvr>
                                        <p:cTn id="20" dur="166" decel="50000">
                                          <p:stCondLst>
                                            <p:cond delay="1338"/>
                                          </p:stCondLst>
                                        </p:cTn>
                                        <p:tgtEl>
                                          <p:spTgt spid="105">
                                            <p:txEl>
                                              <p:pRg st="0" end="0"/>
                                            </p:txEl>
                                          </p:spTgt>
                                        </p:tgtEl>
                                      </p:cBhvr>
                                      <p:to x="100000" y="100000"/>
                                    </p:animScale>
                                    <p:animScale>
                                      <p:cBhvr>
                                        <p:cTn id="21" dur="26">
                                          <p:stCondLst>
                                            <p:cond delay="1642"/>
                                          </p:stCondLst>
                                        </p:cTn>
                                        <p:tgtEl>
                                          <p:spTgt spid="105">
                                            <p:txEl>
                                              <p:pRg st="0" end="0"/>
                                            </p:txEl>
                                          </p:spTgt>
                                        </p:tgtEl>
                                      </p:cBhvr>
                                      <p:to x="100000" y="90000"/>
                                    </p:animScale>
                                    <p:animScale>
                                      <p:cBhvr>
                                        <p:cTn id="22" dur="166" decel="50000">
                                          <p:stCondLst>
                                            <p:cond delay="1668"/>
                                          </p:stCondLst>
                                        </p:cTn>
                                        <p:tgtEl>
                                          <p:spTgt spid="105">
                                            <p:txEl>
                                              <p:pRg st="0" end="0"/>
                                            </p:txEl>
                                          </p:spTgt>
                                        </p:tgtEl>
                                      </p:cBhvr>
                                      <p:to x="100000" y="100000"/>
                                    </p:animScale>
                                    <p:animScale>
                                      <p:cBhvr>
                                        <p:cTn id="23" dur="26">
                                          <p:stCondLst>
                                            <p:cond delay="1808"/>
                                          </p:stCondLst>
                                        </p:cTn>
                                        <p:tgtEl>
                                          <p:spTgt spid="105">
                                            <p:txEl>
                                              <p:pRg st="0" end="0"/>
                                            </p:txEl>
                                          </p:spTgt>
                                        </p:tgtEl>
                                      </p:cBhvr>
                                      <p:to x="100000" y="95000"/>
                                    </p:animScale>
                                    <p:animScale>
                                      <p:cBhvr>
                                        <p:cTn id="24" dur="166" decel="50000">
                                          <p:stCondLst>
                                            <p:cond delay="1834"/>
                                          </p:stCondLst>
                                        </p:cTn>
                                        <p:tgtEl>
                                          <p:spTgt spid="105">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105">
                                            <p:txEl>
                                              <p:pRg st="2" end="2"/>
                                            </p:txEl>
                                          </p:spTgt>
                                        </p:tgtEl>
                                        <p:attrNameLst>
                                          <p:attrName>style.visibility</p:attrName>
                                        </p:attrNameLst>
                                      </p:cBhvr>
                                      <p:to>
                                        <p:strVal val="visible"/>
                                      </p:to>
                                    </p:set>
                                    <p:animEffect transition="in" filter="wipe(down)">
                                      <p:cBhvr>
                                        <p:cTn id="27" dur="580">
                                          <p:stCondLst>
                                            <p:cond delay="0"/>
                                          </p:stCondLst>
                                        </p:cTn>
                                        <p:tgtEl>
                                          <p:spTgt spid="105">
                                            <p:txEl>
                                              <p:pRg st="2" end="2"/>
                                            </p:txEl>
                                          </p:spTgt>
                                        </p:tgtEl>
                                      </p:cBhvr>
                                    </p:animEffect>
                                    <p:anim calcmode="lin" valueType="num">
                                      <p:cBhvr>
                                        <p:cTn id="28" dur="1822" tmFilter="0,0; 0.14,0.36; 0.43,0.73; 0.71,0.91; 1.0,1.0">
                                          <p:stCondLst>
                                            <p:cond delay="0"/>
                                          </p:stCondLst>
                                        </p:cTn>
                                        <p:tgtEl>
                                          <p:spTgt spid="105">
                                            <p:txEl>
                                              <p:pRg st="2" end="2"/>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5">
                                            <p:txEl>
                                              <p:pRg st="2" end="2"/>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5">
                                            <p:txEl>
                                              <p:pRg st="2" end="2"/>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5">
                                            <p:txEl>
                                              <p:pRg st="2" end="2"/>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5">
                                            <p:txEl>
                                              <p:pRg st="2" end="2"/>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105">
                                            <p:txEl>
                                              <p:pRg st="2" end="2"/>
                                            </p:txEl>
                                          </p:spTgt>
                                        </p:tgtEl>
                                      </p:cBhvr>
                                      <p:to x="100000" y="60000"/>
                                    </p:animScale>
                                    <p:animScale>
                                      <p:cBhvr>
                                        <p:cTn id="34" dur="166" decel="50000">
                                          <p:stCondLst>
                                            <p:cond delay="676"/>
                                          </p:stCondLst>
                                        </p:cTn>
                                        <p:tgtEl>
                                          <p:spTgt spid="105">
                                            <p:txEl>
                                              <p:pRg st="2" end="2"/>
                                            </p:txEl>
                                          </p:spTgt>
                                        </p:tgtEl>
                                      </p:cBhvr>
                                      <p:to x="100000" y="100000"/>
                                    </p:animScale>
                                    <p:animScale>
                                      <p:cBhvr>
                                        <p:cTn id="35" dur="26">
                                          <p:stCondLst>
                                            <p:cond delay="1312"/>
                                          </p:stCondLst>
                                        </p:cTn>
                                        <p:tgtEl>
                                          <p:spTgt spid="105">
                                            <p:txEl>
                                              <p:pRg st="2" end="2"/>
                                            </p:txEl>
                                          </p:spTgt>
                                        </p:tgtEl>
                                      </p:cBhvr>
                                      <p:to x="100000" y="80000"/>
                                    </p:animScale>
                                    <p:animScale>
                                      <p:cBhvr>
                                        <p:cTn id="36" dur="166" decel="50000">
                                          <p:stCondLst>
                                            <p:cond delay="1338"/>
                                          </p:stCondLst>
                                        </p:cTn>
                                        <p:tgtEl>
                                          <p:spTgt spid="105">
                                            <p:txEl>
                                              <p:pRg st="2" end="2"/>
                                            </p:txEl>
                                          </p:spTgt>
                                        </p:tgtEl>
                                      </p:cBhvr>
                                      <p:to x="100000" y="100000"/>
                                    </p:animScale>
                                    <p:animScale>
                                      <p:cBhvr>
                                        <p:cTn id="37" dur="26">
                                          <p:stCondLst>
                                            <p:cond delay="1642"/>
                                          </p:stCondLst>
                                        </p:cTn>
                                        <p:tgtEl>
                                          <p:spTgt spid="105">
                                            <p:txEl>
                                              <p:pRg st="2" end="2"/>
                                            </p:txEl>
                                          </p:spTgt>
                                        </p:tgtEl>
                                      </p:cBhvr>
                                      <p:to x="100000" y="90000"/>
                                    </p:animScale>
                                    <p:animScale>
                                      <p:cBhvr>
                                        <p:cTn id="38" dur="166" decel="50000">
                                          <p:stCondLst>
                                            <p:cond delay="1668"/>
                                          </p:stCondLst>
                                        </p:cTn>
                                        <p:tgtEl>
                                          <p:spTgt spid="105">
                                            <p:txEl>
                                              <p:pRg st="2" end="2"/>
                                            </p:txEl>
                                          </p:spTgt>
                                        </p:tgtEl>
                                      </p:cBhvr>
                                      <p:to x="100000" y="100000"/>
                                    </p:animScale>
                                    <p:animScale>
                                      <p:cBhvr>
                                        <p:cTn id="39" dur="26">
                                          <p:stCondLst>
                                            <p:cond delay="1808"/>
                                          </p:stCondLst>
                                        </p:cTn>
                                        <p:tgtEl>
                                          <p:spTgt spid="105">
                                            <p:txEl>
                                              <p:pRg st="2" end="2"/>
                                            </p:txEl>
                                          </p:spTgt>
                                        </p:tgtEl>
                                      </p:cBhvr>
                                      <p:to x="100000" y="95000"/>
                                    </p:animScale>
                                    <p:animScale>
                                      <p:cBhvr>
                                        <p:cTn id="40" dur="166" decel="50000">
                                          <p:stCondLst>
                                            <p:cond delay="1834"/>
                                          </p:stCondLst>
                                        </p:cTn>
                                        <p:tgtEl>
                                          <p:spTgt spid="105">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FEBD-9233-426D-93FF-15C04469F6E8}"/>
              </a:ext>
            </a:extLst>
          </p:cNvPr>
          <p:cNvSpPr>
            <a:spLocks noGrp="1"/>
          </p:cNvSpPr>
          <p:nvPr>
            <p:ph type="title"/>
          </p:nvPr>
        </p:nvSpPr>
        <p:spPr>
          <a:xfrm>
            <a:off x="645174" y="-69421"/>
            <a:ext cx="6034500" cy="744300"/>
          </a:xfrm>
        </p:spPr>
        <p:txBody>
          <a:bodyPr/>
          <a:lstStyle/>
          <a:p>
            <a:endParaRPr lang="en-IN" dirty="0"/>
          </a:p>
        </p:txBody>
      </p:sp>
      <p:sp>
        <p:nvSpPr>
          <p:cNvPr id="3" name="Text Placeholder 2">
            <a:extLst>
              <a:ext uri="{FF2B5EF4-FFF2-40B4-BE49-F238E27FC236}">
                <a16:creationId xmlns:a16="http://schemas.microsoft.com/office/drawing/2014/main" id="{304ACF21-5B2C-4646-BF90-E972A6AEBF63}"/>
              </a:ext>
            </a:extLst>
          </p:cNvPr>
          <p:cNvSpPr>
            <a:spLocks noGrp="1"/>
          </p:cNvSpPr>
          <p:nvPr>
            <p:ph type="body" idx="1"/>
          </p:nvPr>
        </p:nvSpPr>
        <p:spPr>
          <a:xfrm>
            <a:off x="706958" y="962895"/>
            <a:ext cx="6034500" cy="3667752"/>
          </a:xfrm>
        </p:spPr>
        <p:txBody>
          <a:bodyPr/>
          <a:lstStyle/>
          <a:p>
            <a:r>
              <a:rPr lang="en-IN" sz="1600" dirty="0">
                <a:effectLst/>
                <a:latin typeface="Times New Roman" panose="02020603050405020304" pitchFamily="18" charset="0"/>
                <a:ea typeface="Times New Roman" panose="02020603050405020304" pitchFamily="18" charset="0"/>
              </a:rPr>
              <a:t>We also found that our Python DoS script flooded hackertyper.com with SYN packets in order to render the website locally unresponsive and this can be confirmed in the Wireshark capture log files. screenshots found in the “Evidence, Results, and Conclusion” section of the report. We found information on the level of security on the targeted network as well. In this case, it was determined that the target network had low level security due to our simulated DoS attack being successful and our IP address, which was pushing the SYN packet flooding through, not being blocked by the targeted network during the attack. Furthermore, because our DoS attack was successful on the targeted network, we found that we were able to render the victim’s websites, network servers, internet network, and other network resources unresponsive through SYN packet flooding and ultimately exhaust the target network’s resources</a:t>
            </a:r>
          </a:p>
          <a:p>
            <a:endParaRPr lang="en-IN" sz="1600" dirty="0"/>
          </a:p>
        </p:txBody>
      </p:sp>
      <p:sp>
        <p:nvSpPr>
          <p:cNvPr id="4" name="Slide Number Placeholder 3">
            <a:extLst>
              <a:ext uri="{FF2B5EF4-FFF2-40B4-BE49-F238E27FC236}">
                <a16:creationId xmlns:a16="http://schemas.microsoft.com/office/drawing/2014/main" id="{A6D5333B-740B-44C0-9FF8-D67C7061FA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25117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0259-432B-4E95-8BFF-63FDC635CF93}"/>
              </a:ext>
            </a:extLst>
          </p:cNvPr>
          <p:cNvSpPr>
            <a:spLocks noGrp="1"/>
          </p:cNvSpPr>
          <p:nvPr>
            <p:ph type="title"/>
          </p:nvPr>
        </p:nvSpPr>
        <p:spPr>
          <a:xfrm>
            <a:off x="737850" y="140644"/>
            <a:ext cx="6034500" cy="744300"/>
          </a:xfrm>
        </p:spPr>
        <p:txBody>
          <a:bodyPr/>
          <a:lstStyle/>
          <a:p>
            <a:endParaRPr lang="en-IN" dirty="0"/>
          </a:p>
        </p:txBody>
      </p:sp>
      <p:sp>
        <p:nvSpPr>
          <p:cNvPr id="3" name="Text Placeholder 2">
            <a:extLst>
              <a:ext uri="{FF2B5EF4-FFF2-40B4-BE49-F238E27FC236}">
                <a16:creationId xmlns:a16="http://schemas.microsoft.com/office/drawing/2014/main" id="{FF0ADBA8-95E0-4692-B2D4-C58C7D9588C5}"/>
              </a:ext>
            </a:extLst>
          </p:cNvPr>
          <p:cNvSpPr>
            <a:spLocks noGrp="1"/>
          </p:cNvSpPr>
          <p:nvPr>
            <p:ph type="body" idx="1"/>
          </p:nvPr>
        </p:nvSpPr>
        <p:spPr>
          <a:xfrm>
            <a:off x="737850" y="981429"/>
            <a:ext cx="6472318" cy="3522609"/>
          </a:xfrm>
        </p:spPr>
        <p:txBody>
          <a:bodyPr/>
          <a:lstStyle/>
          <a:p>
            <a:r>
              <a:rPr lang="en-IN" sz="1600" dirty="0">
                <a:effectLst/>
                <a:latin typeface="Times New Roman" panose="02020603050405020304" pitchFamily="18" charset="0"/>
                <a:ea typeface="Times New Roman" panose="02020603050405020304" pitchFamily="18" charset="0"/>
              </a:rPr>
              <a:t>We also found that hackertyper.com did not have an HTTPS connection, meaning that the website/network did not have encryption techniques, such as SSL/TLS encryption, for data being exchanged between the client and server, ultimately making it easier to steal sensitive information and/or shut down the network. Lastly, we determined that our DoS attack forcefully caused </a:t>
            </a:r>
            <a:r>
              <a:rPr lang="en-IN" sz="1600" dirty="0" err="1">
                <a:effectLst/>
                <a:latin typeface="Times New Roman" panose="02020603050405020304" pitchFamily="18" charset="0"/>
                <a:ea typeface="Times New Roman" panose="02020603050405020304" pitchFamily="18" charset="0"/>
              </a:rPr>
              <a:t>hackertyper.com’s</a:t>
            </a:r>
            <a:r>
              <a:rPr lang="en-IN" sz="1600" dirty="0">
                <a:effectLst/>
                <a:latin typeface="Times New Roman" panose="02020603050405020304" pitchFamily="18" charset="0"/>
                <a:ea typeface="Times New Roman" panose="02020603050405020304" pitchFamily="18" charset="0"/>
              </a:rPr>
              <a:t> network server to become unresponsive on the local network our DoS simulation was conducted on due to the nature of the DoS attack and ultimately exposed the network’s weaknesses to SYN packet floods, such as the network’s lack of encryption techniques and inability to block the IP address causing the packet flooding/increased network traffic. Although we did not discover any other information from our own simulated DoS attack, another crucial piece of information an attacker can obtain from a DoS/DDoS attack the shared resources of a website/network.</a:t>
            </a:r>
            <a:endParaRPr lang="en-IN" sz="1600" dirty="0"/>
          </a:p>
        </p:txBody>
      </p:sp>
      <p:sp>
        <p:nvSpPr>
          <p:cNvPr id="4" name="Slide Number Placeholder 3">
            <a:extLst>
              <a:ext uri="{FF2B5EF4-FFF2-40B4-BE49-F238E27FC236}">
                <a16:creationId xmlns:a16="http://schemas.microsoft.com/office/drawing/2014/main" id="{DB282BDA-0EAF-4B43-AA0E-B6079C1160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650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5791-E97D-4D57-B8DF-481DC904B484}"/>
              </a:ext>
            </a:extLst>
          </p:cNvPr>
          <p:cNvSpPr>
            <a:spLocks noGrp="1"/>
          </p:cNvSpPr>
          <p:nvPr>
            <p:ph type="title"/>
          </p:nvPr>
        </p:nvSpPr>
        <p:spPr>
          <a:xfrm>
            <a:off x="737850" y="78860"/>
            <a:ext cx="6034500" cy="744300"/>
          </a:xfrm>
        </p:spPr>
        <p:txBody>
          <a:bodyPr/>
          <a:lstStyle/>
          <a:p>
            <a:endParaRPr lang="en-IN"/>
          </a:p>
        </p:txBody>
      </p:sp>
      <p:sp>
        <p:nvSpPr>
          <p:cNvPr id="3" name="Text Placeholder 2">
            <a:extLst>
              <a:ext uri="{FF2B5EF4-FFF2-40B4-BE49-F238E27FC236}">
                <a16:creationId xmlns:a16="http://schemas.microsoft.com/office/drawing/2014/main" id="{3209594D-73C4-49DE-A145-816636236DD8}"/>
              </a:ext>
            </a:extLst>
          </p:cNvPr>
          <p:cNvSpPr>
            <a:spLocks noGrp="1"/>
          </p:cNvSpPr>
          <p:nvPr>
            <p:ph type="body" idx="1"/>
          </p:nvPr>
        </p:nvSpPr>
        <p:spPr>
          <a:xfrm>
            <a:off x="737850" y="889674"/>
            <a:ext cx="6472318" cy="3676147"/>
          </a:xfrm>
        </p:spPr>
        <p:txBody>
          <a:bodyPr/>
          <a:lstStyle/>
          <a:p>
            <a:r>
              <a:rPr lang="en-IN" sz="1600" dirty="0">
                <a:effectLst/>
                <a:latin typeface="Times New Roman" panose="02020603050405020304" pitchFamily="18" charset="0"/>
                <a:ea typeface="Times New Roman" panose="02020603050405020304" pitchFamily="18" charset="0"/>
              </a:rPr>
              <a:t>For example, a DoS/DDoS attacker can discover other websites/networks that the target website/network can be hosting as those hosted websites/networks will also become unresponsive if the target website/network is under a DoS attack. Further detail about our findings can be found within the “Evidence, Results, and Conclusion” section of the report.</a:t>
            </a:r>
          </a:p>
          <a:p>
            <a:endParaRPr lang="en-IN" sz="1600" dirty="0">
              <a:effectLst/>
              <a:latin typeface="Times New Roman" panose="02020603050405020304" pitchFamily="18" charset="0"/>
              <a:ea typeface="Times New Roman" panose="02020603050405020304" pitchFamily="18" charset="0"/>
            </a:endParaRPr>
          </a:p>
          <a:p>
            <a:pPr marL="342900" marR="12700" lvl="0" indent="-342900">
              <a:lnSpc>
                <a:spcPct val="125000"/>
              </a:lnSpc>
              <a:spcBef>
                <a:spcPts val="0"/>
              </a:spcBef>
              <a:spcAft>
                <a:spcPts val="0"/>
              </a:spcAft>
              <a:buFont typeface="Arial" panose="020B0604020202020204" pitchFamily="34" charset="0"/>
              <a:buChar char="❖"/>
              <a:tabLst>
                <a:tab pos="685800" algn="l"/>
              </a:tabLst>
            </a:pPr>
            <a:r>
              <a:rPr lang="en-IN" sz="1600" dirty="0">
                <a:effectLst/>
                <a:latin typeface="Times New Roman" panose="02020603050405020304" pitchFamily="18" charset="0"/>
                <a:ea typeface="Times New Roman" panose="02020603050405020304" pitchFamily="18" charset="0"/>
              </a:rPr>
              <a:t>Website we were able to successfully DoS attack throughout this project through a cloned Kali Linux virtual machine that was run on the same network (IP address) and subnet as the other Kali Linux virtual machine that was used to initiate the DoS attack with the Python DoS script (with both virtual machines being located on the attacker’s (host’s) single system): http://www.hackertyper.com</a:t>
            </a:r>
          </a:p>
          <a:p>
            <a:pPr marL="0" marR="0">
              <a:lnSpc>
                <a:spcPts val="1000"/>
              </a:lnSpc>
              <a:spcBef>
                <a:spcPts val="0"/>
              </a:spcBef>
              <a:spcAft>
                <a:spcPts val="0"/>
              </a:spcAft>
            </a:pPr>
            <a:r>
              <a:rPr lang="en-IN" sz="1600" dirty="0">
                <a:effectLst/>
                <a:latin typeface="Times New Roman" panose="02020603050405020304" pitchFamily="18" charset="0"/>
                <a:ea typeface="Times New Roman" panose="02020603050405020304" pitchFamily="18" charset="0"/>
              </a:rPr>
              <a:t> </a:t>
            </a:r>
          </a:p>
          <a:p>
            <a:endParaRPr lang="en-IN" sz="1600" dirty="0">
              <a:effectLst/>
              <a:latin typeface="Times New Roman" panose="02020603050405020304" pitchFamily="18" charset="0"/>
              <a:ea typeface="Times New Roman" panose="02020603050405020304" pitchFamily="18" charset="0"/>
            </a:endParaRPr>
          </a:p>
          <a:p>
            <a:endParaRPr lang="en-IN" sz="1600" dirty="0"/>
          </a:p>
        </p:txBody>
      </p:sp>
      <p:sp>
        <p:nvSpPr>
          <p:cNvPr id="4" name="Slide Number Placeholder 3">
            <a:extLst>
              <a:ext uri="{FF2B5EF4-FFF2-40B4-BE49-F238E27FC236}">
                <a16:creationId xmlns:a16="http://schemas.microsoft.com/office/drawing/2014/main" id="{8331A2F4-EC19-4D5E-A32F-F36E2F19E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51087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3AA3-4F8E-42F2-9336-4D95DCFA70DC}"/>
              </a:ext>
            </a:extLst>
          </p:cNvPr>
          <p:cNvSpPr>
            <a:spLocks noGrp="1"/>
          </p:cNvSpPr>
          <p:nvPr>
            <p:ph type="title"/>
          </p:nvPr>
        </p:nvSpPr>
        <p:spPr>
          <a:xfrm>
            <a:off x="787277" y="0"/>
            <a:ext cx="6034500" cy="744300"/>
          </a:xfrm>
        </p:spPr>
        <p:txBody>
          <a:bodyPr/>
          <a:lstStyle/>
          <a:p>
            <a:endParaRPr lang="en-IN" dirty="0"/>
          </a:p>
        </p:txBody>
      </p:sp>
      <p:sp>
        <p:nvSpPr>
          <p:cNvPr id="3" name="Text Placeholder 2">
            <a:extLst>
              <a:ext uri="{FF2B5EF4-FFF2-40B4-BE49-F238E27FC236}">
                <a16:creationId xmlns:a16="http://schemas.microsoft.com/office/drawing/2014/main" id="{B7A2FBBB-EDD3-4DFD-B9D1-22D8080ADC2B}"/>
              </a:ext>
            </a:extLst>
          </p:cNvPr>
          <p:cNvSpPr>
            <a:spLocks noGrp="1"/>
          </p:cNvSpPr>
          <p:nvPr>
            <p:ph type="body" idx="1"/>
          </p:nvPr>
        </p:nvSpPr>
        <p:spPr>
          <a:xfrm>
            <a:off x="638996" y="845506"/>
            <a:ext cx="7028372" cy="4115732"/>
          </a:xfrm>
        </p:spPr>
        <p:txBody>
          <a:bodyPr/>
          <a:lstStyle/>
          <a:p>
            <a:pPr marL="0" marR="0">
              <a:lnSpc>
                <a:spcPct val="147000"/>
              </a:lnSpc>
              <a:spcBef>
                <a:spcPts val="0"/>
              </a:spcBef>
              <a:spcAft>
                <a:spcPts val="0"/>
              </a:spcAft>
            </a:pPr>
            <a:r>
              <a:rPr lang="en-IN" sz="1600" dirty="0">
                <a:effectLst/>
                <a:latin typeface="Times New Roman" panose="02020603050405020304" pitchFamily="18" charset="0"/>
                <a:ea typeface="Times New Roman" panose="02020603050405020304" pitchFamily="18" charset="0"/>
              </a:rPr>
              <a:t>From our DoS attack being successful, we also determined that hackertyper.com had low level network security as the website was unable to detect and block the IP address causing the network flooding. Furthermore, hackertyper.com was not secure as it was HTTP (not HTTPS), meaning the website did not have encryption techniques, such as SSL/TLS encryption, to encrypt communication between the client and server.</a:t>
            </a:r>
          </a:p>
          <a:p>
            <a:pPr marL="0">
              <a:lnSpc>
                <a:spcPct val="147000"/>
              </a:lnSpc>
              <a:spcBef>
                <a:spcPts val="0"/>
              </a:spcBef>
            </a:pPr>
            <a:r>
              <a:rPr lang="en-IN" sz="1600" dirty="0">
                <a:effectLst/>
                <a:latin typeface="Times New Roman" panose="02020603050405020304" pitchFamily="18" charset="0"/>
                <a:ea typeface="Times New Roman" panose="02020603050405020304" pitchFamily="18" charset="0"/>
              </a:rPr>
              <a:t>Throughout the rest of this report, we will go through the detailed step by step of how we conducted our DoS attack simulation against a targeted website/network. We will also provide evidence of our DoS attack simulation being conducted (via screenshots). Lastly, we will describe the results of what our DoS attack accomplished on the targeted website/network.</a:t>
            </a:r>
          </a:p>
          <a:p>
            <a:pPr marL="0" marR="0">
              <a:lnSpc>
                <a:spcPct val="147000"/>
              </a:lnSpc>
              <a:spcBef>
                <a:spcPts val="0"/>
              </a:spcBef>
              <a:spcAft>
                <a:spcPts val="0"/>
              </a:spcAft>
            </a:pPr>
            <a:endParaRPr lang="en-IN" sz="1600" dirty="0">
              <a:effectLst/>
              <a:latin typeface="Times New Roman" panose="02020603050405020304" pitchFamily="18" charset="0"/>
              <a:ea typeface="Times New Roman" panose="02020603050405020304" pitchFamily="18" charset="0"/>
            </a:endParaRPr>
          </a:p>
          <a:p>
            <a:pPr marL="0" marR="0">
              <a:lnSpc>
                <a:spcPts val="1000"/>
              </a:lnSpc>
              <a:spcBef>
                <a:spcPts val="0"/>
              </a:spcBef>
              <a:spcAft>
                <a:spcPts val="0"/>
              </a:spcAft>
            </a:pPr>
            <a:r>
              <a:rPr lang="en-IN" sz="1600" dirty="0">
                <a:effectLst/>
                <a:latin typeface="Times New Roman" panose="02020603050405020304" pitchFamily="18" charset="0"/>
                <a:ea typeface="Times New Roman" panose="02020603050405020304" pitchFamily="18" charset="0"/>
              </a:rPr>
              <a:t> </a:t>
            </a:r>
          </a:p>
          <a:p>
            <a:endParaRPr lang="en-IN" sz="1600" dirty="0">
              <a:effectLst/>
              <a:latin typeface="Times New Roman" panose="02020603050405020304" pitchFamily="18" charset="0"/>
              <a:ea typeface="Times New Roman" panose="02020603050405020304" pitchFamily="18" charset="0"/>
            </a:endParaRPr>
          </a:p>
          <a:p>
            <a:endParaRPr lang="en-IN" sz="1600" dirty="0"/>
          </a:p>
        </p:txBody>
      </p:sp>
      <p:sp>
        <p:nvSpPr>
          <p:cNvPr id="4" name="Slide Number Placeholder 3">
            <a:extLst>
              <a:ext uri="{FF2B5EF4-FFF2-40B4-BE49-F238E27FC236}">
                <a16:creationId xmlns:a16="http://schemas.microsoft.com/office/drawing/2014/main" id="{989BACE1-EC05-4F58-9733-3B33D1D38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60681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E0EE-3AF8-48B1-8D57-EEEE8B55C5F6}"/>
              </a:ext>
            </a:extLst>
          </p:cNvPr>
          <p:cNvSpPr>
            <a:spLocks noGrp="1"/>
          </p:cNvSpPr>
          <p:nvPr>
            <p:ph type="title"/>
          </p:nvPr>
        </p:nvSpPr>
        <p:spPr>
          <a:xfrm>
            <a:off x="737850" y="165357"/>
            <a:ext cx="6034500" cy="744300"/>
          </a:xfrm>
        </p:spPr>
        <p:txBody>
          <a:bodyPr/>
          <a:lstStyle/>
          <a:p>
            <a:r>
              <a:rPr lang="en-IN" sz="1800" b="1" dirty="0">
                <a:effectLst/>
                <a:latin typeface="Calibri" panose="020F0502020204030204" pitchFamily="34" charset="0"/>
                <a:ea typeface="Calibri" panose="020F0502020204030204" pitchFamily="34" charset="0"/>
              </a:rPr>
              <a:t>DoS Attack Simulation: Step by Step “How To”</a:t>
            </a:r>
            <a:endParaRPr lang="en-IN" dirty="0"/>
          </a:p>
        </p:txBody>
      </p:sp>
      <p:sp>
        <p:nvSpPr>
          <p:cNvPr id="3" name="Text Placeholder 2">
            <a:extLst>
              <a:ext uri="{FF2B5EF4-FFF2-40B4-BE49-F238E27FC236}">
                <a16:creationId xmlns:a16="http://schemas.microsoft.com/office/drawing/2014/main" id="{29315EDD-179A-413A-9B3B-6CF5A4608065}"/>
              </a:ext>
            </a:extLst>
          </p:cNvPr>
          <p:cNvSpPr>
            <a:spLocks noGrp="1"/>
          </p:cNvSpPr>
          <p:nvPr>
            <p:ph type="body" idx="1"/>
          </p:nvPr>
        </p:nvSpPr>
        <p:spPr>
          <a:xfrm>
            <a:off x="533962" y="994545"/>
            <a:ext cx="6787415" cy="3836948"/>
          </a:xfrm>
        </p:spPr>
        <p:txBody>
          <a:bodyPr/>
          <a:lstStyle/>
          <a:p>
            <a:pPr marL="0" marR="2120900" lvl="0" indent="0">
              <a:lnSpc>
                <a:spcPct val="145000"/>
              </a:lnSpc>
              <a:spcBef>
                <a:spcPts val="0"/>
              </a:spcBef>
              <a:spcAft>
                <a:spcPts val="0"/>
              </a:spcAft>
              <a:buNone/>
              <a:tabLst>
                <a:tab pos="152400" algn="l"/>
              </a:tabLst>
            </a:pPr>
            <a:r>
              <a:rPr lang="en-IN" sz="1600" dirty="0">
                <a:effectLst/>
                <a:latin typeface="Times New Roman" panose="02020603050405020304" pitchFamily="18" charset="0"/>
                <a:ea typeface="Times New Roman" panose="02020603050405020304" pitchFamily="18" charset="0"/>
              </a:rPr>
              <a:t>1.)Download and install VirtualBox from an online source (ex. https://www.virtualbox.org/wiki/Downloads).</a:t>
            </a:r>
            <a:r>
              <a:rPr lang="en-IN"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0" marR="914400" lvl="0" indent="0">
              <a:lnSpc>
                <a:spcPct val="145000"/>
              </a:lnSpc>
              <a:spcBef>
                <a:spcPts val="0"/>
              </a:spcBef>
              <a:spcAft>
                <a:spcPts val="0"/>
              </a:spcAft>
              <a:buNone/>
              <a:tabLst>
                <a:tab pos="152400" algn="l"/>
              </a:tabLst>
            </a:pPr>
            <a:r>
              <a:rPr lang="en-IN" sz="1600" dirty="0">
                <a:effectLst/>
                <a:latin typeface="Times New Roman" panose="02020603050405020304" pitchFamily="18" charset="0"/>
                <a:ea typeface="Times New Roman" panose="02020603050405020304" pitchFamily="18" charset="0"/>
              </a:rPr>
              <a:t>2.)Download the Kali Linux OS (.ISO or .OVA format) from an online source (ex. https://www.kali.org/downloads).</a:t>
            </a:r>
            <a:r>
              <a:rPr lang="en-IN"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152400" algn="l"/>
              </a:tabLst>
            </a:pPr>
            <a:r>
              <a:rPr lang="en-IN" sz="1600" dirty="0">
                <a:effectLst/>
                <a:latin typeface="Times New Roman" panose="02020603050405020304" pitchFamily="18" charset="0"/>
                <a:ea typeface="Times New Roman" panose="02020603050405020304" pitchFamily="18" charset="0"/>
              </a:rPr>
              <a:t>3.)Install the Kali Linux OS by mounting the .ISO file or importing the .OVA file </a:t>
            </a:r>
            <a:r>
              <a:rPr lang="en-IN" sz="1600" dirty="0" err="1">
                <a:effectLst/>
                <a:latin typeface="Times New Roman" panose="02020603050405020304" pitchFamily="18" charset="0"/>
                <a:ea typeface="Times New Roman" panose="02020603050405020304" pitchFamily="18" charset="0"/>
              </a:rPr>
              <a:t>throughVirtualBox’s</a:t>
            </a:r>
            <a:r>
              <a:rPr lang="en-IN" sz="1600" dirty="0">
                <a:effectLst/>
                <a:latin typeface="Times New Roman" panose="02020603050405020304" pitchFamily="18" charset="0"/>
                <a:ea typeface="Times New Roman" panose="02020603050405020304" pitchFamily="18" charset="0"/>
              </a:rPr>
              <a:t> settings.</a:t>
            </a:r>
          </a:p>
          <a:p>
            <a:pPr marL="342900" marR="0" lvl="0" indent="-342900">
              <a:spcBef>
                <a:spcPts val="0"/>
              </a:spcBef>
              <a:spcAft>
                <a:spcPts val="0"/>
              </a:spcAft>
              <a:buFont typeface="+mj-lt"/>
              <a:buAutoNum type="arabicPeriod"/>
              <a:tabLst>
                <a:tab pos="152400" algn="l"/>
              </a:tabLst>
            </a:pPr>
            <a:endParaRPr lang="en-IN" sz="1600" dirty="0">
              <a:effectLst/>
              <a:latin typeface="Times New Roman" panose="02020603050405020304" pitchFamily="18" charset="0"/>
              <a:ea typeface="Times New Roman" panose="02020603050405020304" pitchFamily="18" charset="0"/>
            </a:endParaRPr>
          </a:p>
          <a:p>
            <a:pPr marL="0" marR="76200" lvl="0" indent="0">
              <a:lnSpc>
                <a:spcPct val="81000"/>
              </a:lnSpc>
              <a:spcBef>
                <a:spcPts val="0"/>
              </a:spcBef>
              <a:spcAft>
                <a:spcPts val="0"/>
              </a:spcAft>
              <a:buNone/>
              <a:tabLst>
                <a:tab pos="457200" algn="l"/>
              </a:tabLst>
            </a:pPr>
            <a:r>
              <a:rPr lang="en-IN" sz="1600" b="1" u="sng" dirty="0">
                <a:effectLst/>
                <a:latin typeface="Times New Roman" panose="02020603050405020304" pitchFamily="18" charset="0"/>
                <a:ea typeface="Times New Roman" panose="02020603050405020304" pitchFamily="18" charset="0"/>
              </a:rPr>
              <a:t>a.)If .ISO:</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Open VirtualBox</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Click “Settings”</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Click “Storage”</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Click the mounting</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disc icon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dirty="0">
                <a:effectLst/>
                <a:latin typeface="Times New Roman" panose="02020603050405020304" pitchFamily="18" charset="0"/>
                <a:ea typeface="Times New Roman" panose="02020603050405020304" pitchFamily="18" charset="0"/>
              </a:rPr>
              <a:t> Select the .ISO file</a:t>
            </a:r>
          </a:p>
          <a:p>
            <a:pPr marL="0" marR="0">
              <a:lnSpc>
                <a:spcPts val="1075"/>
              </a:lnSpc>
              <a:spcBef>
                <a:spcPts val="0"/>
              </a:spcBef>
              <a:spcAft>
                <a:spcPts val="0"/>
              </a:spcAft>
            </a:pPr>
            <a:r>
              <a:rPr lang="en-IN" sz="1600" dirty="0">
                <a:effectLst/>
                <a:latin typeface="Times New Roman" panose="02020603050405020304" pitchFamily="18" charset="0"/>
                <a:ea typeface="Times New Roman" panose="02020603050405020304" pitchFamily="18" charset="0"/>
              </a:rPr>
              <a:t> </a:t>
            </a:r>
          </a:p>
          <a:p>
            <a:pPr marL="0" marR="0" lvl="0" indent="0">
              <a:spcBef>
                <a:spcPts val="0"/>
              </a:spcBef>
              <a:spcAft>
                <a:spcPts val="0"/>
              </a:spcAft>
              <a:buNone/>
              <a:tabLst>
                <a:tab pos="457200" algn="l"/>
              </a:tabLst>
            </a:pPr>
            <a:r>
              <a:rPr lang="en-IN" sz="1600" b="1" u="sng" dirty="0">
                <a:effectLst/>
                <a:latin typeface="Times New Roman" panose="02020603050405020304" pitchFamily="18" charset="0"/>
                <a:ea typeface="Times New Roman" panose="02020603050405020304" pitchFamily="18" charset="0"/>
              </a:rPr>
              <a:t>b.)If .OVA:</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Open VirtualBox</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Click “File”</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Click “Import Appliance”</a:t>
            </a:r>
            <a:r>
              <a:rPr lang="en-IN" sz="1600" b="1" dirty="0">
                <a:effectLst/>
                <a:latin typeface="Times New Roman" panose="02020603050405020304" pitchFamily="18" charset="0"/>
                <a:ea typeface="Times New Roman" panose="02020603050405020304" pitchFamily="18" charset="0"/>
              </a:rPr>
              <a:t> </a:t>
            </a:r>
            <a:r>
              <a:rPr lang="en-IN" sz="16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Select </a:t>
            </a:r>
            <a:r>
              <a:rPr lang="en-IN" sz="1600" dirty="0" err="1">
                <a:effectLst/>
                <a:latin typeface="Times New Roman" panose="02020603050405020304" pitchFamily="18" charset="0"/>
                <a:ea typeface="Times New Roman" panose="02020603050405020304" pitchFamily="18" charset="0"/>
              </a:rPr>
              <a:t>the.OVA</a:t>
            </a:r>
            <a:r>
              <a:rPr lang="en-IN" sz="1600" dirty="0">
                <a:effectLst/>
                <a:latin typeface="Times New Roman" panose="02020603050405020304" pitchFamily="18" charset="0"/>
                <a:ea typeface="Times New Roman" panose="02020603050405020304" pitchFamily="18" charset="0"/>
              </a:rPr>
              <a:t> file.</a:t>
            </a:r>
          </a:p>
          <a:p>
            <a:pPr marL="342900" marR="0" lvl="0" indent="-342900">
              <a:spcBef>
                <a:spcPts val="0"/>
              </a:spcBef>
              <a:spcAft>
                <a:spcPts val="0"/>
              </a:spcAft>
              <a:buFont typeface="+mj-lt"/>
              <a:buAutoNum type="arabicPeriod"/>
              <a:tabLst>
                <a:tab pos="152400" algn="l"/>
              </a:tabLst>
            </a:pPr>
            <a:endParaRPr lang="en-IN" sz="1800" dirty="0">
              <a:effectLst/>
              <a:latin typeface="Times New Roman" panose="02020603050405020304" pitchFamily="18" charset="0"/>
              <a:ea typeface="Times New Roman" panose="02020603050405020304" pitchFamily="18" charset="0"/>
            </a:endParaRPr>
          </a:p>
          <a:p>
            <a:pPr marL="0" marR="0" indent="0">
              <a:lnSpc>
                <a:spcPts val="1000"/>
              </a:lnSpc>
              <a:spcBef>
                <a:spcPts val="0"/>
              </a:spcBef>
              <a:spcAft>
                <a:spcPts val="0"/>
              </a:spcAft>
              <a:buNone/>
            </a:pPr>
            <a:r>
              <a:rPr lang="en-IN" sz="1800" dirty="0">
                <a:effectLst/>
                <a:latin typeface="Times New Roman" panose="02020603050405020304" pitchFamily="18" charset="0"/>
                <a:ea typeface="Times New Roman" panose="02020603050405020304" pitchFamily="18" charset="0"/>
              </a:rPr>
              <a:t> </a:t>
            </a:r>
          </a:p>
          <a:p>
            <a:pPr marL="76200" indent="0">
              <a:buNone/>
            </a:pPr>
            <a:endParaRPr lang="en-IN" dirty="0"/>
          </a:p>
        </p:txBody>
      </p:sp>
      <p:sp>
        <p:nvSpPr>
          <p:cNvPr id="4" name="Slide Number Placeholder 3">
            <a:extLst>
              <a:ext uri="{FF2B5EF4-FFF2-40B4-BE49-F238E27FC236}">
                <a16:creationId xmlns:a16="http://schemas.microsoft.com/office/drawing/2014/main" id="{2FBD245B-9D43-46EE-B6E7-03463D8770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90602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randombar(horizontal)">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B3B415-745C-43D4-8154-9E013E5D3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3" name="Text Placeholder 2">
            <a:extLst>
              <a:ext uri="{FF2B5EF4-FFF2-40B4-BE49-F238E27FC236}">
                <a16:creationId xmlns:a16="http://schemas.microsoft.com/office/drawing/2014/main" id="{03CFB520-F6E7-44F7-A243-6EEB0E924CF0}"/>
              </a:ext>
            </a:extLst>
          </p:cNvPr>
          <p:cNvSpPr>
            <a:spLocks noGrp="1"/>
          </p:cNvSpPr>
          <p:nvPr>
            <p:ph type="body" idx="4294967295"/>
          </p:nvPr>
        </p:nvSpPr>
        <p:spPr>
          <a:xfrm>
            <a:off x="691979" y="210751"/>
            <a:ext cx="6769100" cy="4816475"/>
          </a:xfrm>
        </p:spPr>
        <p:txBody>
          <a:bodyPr/>
          <a:lstStyle/>
          <a:p>
            <a:pPr marL="0" marR="2133600" lvl="0" indent="0">
              <a:lnSpc>
                <a:spcPct val="180000"/>
              </a:lnSpc>
              <a:spcBef>
                <a:spcPts val="0"/>
              </a:spcBef>
              <a:spcAft>
                <a:spcPts val="0"/>
              </a:spcAft>
              <a:buNone/>
              <a:tabLst>
                <a:tab pos="152400" algn="l"/>
              </a:tabLst>
            </a:pPr>
            <a:r>
              <a:rPr lang="en-IN" sz="1200" dirty="0">
                <a:effectLst/>
                <a:latin typeface="Times New Roman" panose="02020603050405020304" pitchFamily="18" charset="0"/>
                <a:ea typeface="Times New Roman" panose="02020603050405020304" pitchFamily="18" charset="0"/>
              </a:rPr>
              <a:t>4.Clone the virtual machine the Kali Linux OS is installed on. </a:t>
            </a:r>
            <a:r>
              <a:rPr lang="en-IN" sz="1200" dirty="0">
                <a:effectLst/>
                <a:latin typeface="Courier New" panose="02070309020205020404" pitchFamily="49" charset="0"/>
                <a:ea typeface="Courier New" panose="02070309020205020404" pitchFamily="49" charset="0"/>
              </a:rPr>
              <a:t>o </a:t>
            </a:r>
            <a:r>
              <a:rPr lang="en-IN" sz="1200" dirty="0">
                <a:effectLst/>
                <a:latin typeface="Times New Roman" panose="02020603050405020304" pitchFamily="18" charset="0"/>
                <a:ea typeface="Times New Roman" panose="02020603050405020304" pitchFamily="18" charset="0"/>
              </a:rPr>
              <a:t>Right click the Kali Linux VM</a:t>
            </a:r>
            <a:r>
              <a:rPr lang="en-IN" sz="1200" dirty="0">
                <a:effectLst/>
                <a:latin typeface="Courier New" panose="02070309020205020404" pitchFamily="49" charset="0"/>
                <a:ea typeface="Courier New" panose="02070309020205020404" pitchFamily="49" charset="0"/>
              </a:rPr>
              <a:t> </a:t>
            </a: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dirty="0">
                <a:effectLst/>
                <a:latin typeface="Courier New" panose="02070309020205020404" pitchFamily="49" charset="0"/>
                <a:ea typeface="Courier New" panose="02070309020205020404" pitchFamily="49" charset="0"/>
              </a:rPr>
              <a:t> </a:t>
            </a:r>
            <a:r>
              <a:rPr lang="en-IN" sz="1200" dirty="0">
                <a:effectLst/>
                <a:latin typeface="Times New Roman" panose="02020603050405020304" pitchFamily="18" charset="0"/>
                <a:ea typeface="Times New Roman" panose="02020603050405020304" pitchFamily="18" charset="0"/>
              </a:rPr>
              <a:t>Click “Clone”</a:t>
            </a:r>
            <a:r>
              <a:rPr lang="en-IN" sz="1200" b="1" u="none" strike="noStrike"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152400" algn="l"/>
              </a:tabLst>
            </a:pPr>
            <a:r>
              <a:rPr lang="en-IN" sz="1200" dirty="0">
                <a:effectLst/>
                <a:latin typeface="Times New Roman" panose="02020603050405020304" pitchFamily="18" charset="0"/>
                <a:ea typeface="Times New Roman" panose="02020603050405020304" pitchFamily="18" charset="0"/>
              </a:rPr>
              <a:t>5.Launch both the original and cloned virtual machine Kali Linux OS through VirtualBox.</a:t>
            </a:r>
            <a:endParaRPr lang="en-IN" sz="1100" dirty="0">
              <a:effectLst/>
              <a:latin typeface="Times New Roman" panose="02020603050405020304" pitchFamily="18" charset="0"/>
              <a:ea typeface="Times New Roman" panose="02020603050405020304" pitchFamily="18" charset="0"/>
            </a:endParaRPr>
          </a:p>
          <a:p>
            <a:pPr marL="0" marR="0" indent="0">
              <a:lnSpc>
                <a:spcPts val="1000"/>
              </a:lnSpc>
              <a:spcBef>
                <a:spcPts val="0"/>
              </a:spcBef>
              <a:spcAft>
                <a:spcPts val="0"/>
              </a:spcAft>
              <a:buNone/>
            </a:pPr>
            <a:endParaRPr lang="en-IN" sz="1100" dirty="0">
              <a:effectLst/>
              <a:latin typeface="Times New Roman" panose="02020603050405020304" pitchFamily="18" charset="0"/>
              <a:ea typeface="Times New Roman" panose="02020603050405020304" pitchFamily="18" charset="0"/>
            </a:endParaRPr>
          </a:p>
          <a:p>
            <a:pPr marL="0" marR="101600" lvl="0" indent="0">
              <a:lnSpc>
                <a:spcPct val="145000"/>
              </a:lnSpc>
              <a:spcBef>
                <a:spcPts val="0"/>
              </a:spcBef>
              <a:spcAft>
                <a:spcPts val="0"/>
              </a:spcAft>
              <a:buNone/>
              <a:tabLst>
                <a:tab pos="152400" algn="l"/>
              </a:tabLst>
            </a:pPr>
            <a:r>
              <a:rPr lang="en-IN" sz="1200" dirty="0">
                <a:effectLst/>
                <a:latin typeface="Times New Roman" panose="02020603050405020304" pitchFamily="18" charset="0"/>
                <a:ea typeface="Times New Roman" panose="02020603050405020304" pitchFamily="18" charset="0"/>
              </a:rPr>
              <a:t>6.Download and install the latest Python3 version inside VirtualBox on the virtual machine OS being used to initiate the DoS attack.</a:t>
            </a:r>
            <a:endParaRPr lang="en-IN" sz="11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mj-lt"/>
              <a:buAutoNum type="alphaLcPeriod" startAt="15"/>
              <a:tabLst>
                <a:tab pos="457200" algn="l"/>
              </a:tabLst>
            </a:pPr>
            <a:r>
              <a:rPr lang="en-IN" sz="1200" dirty="0">
                <a:effectLst/>
                <a:latin typeface="Times New Roman" panose="02020603050405020304" pitchFamily="18" charset="0"/>
                <a:ea typeface="Times New Roman" panose="02020603050405020304" pitchFamily="18" charset="0"/>
              </a:rPr>
              <a:t>Open the Kali Linux Terminal </a:t>
            </a: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dirty="0">
                <a:effectLst/>
                <a:latin typeface="Times New Roman" panose="02020603050405020304" pitchFamily="18" charset="0"/>
                <a:ea typeface="Times New Roman" panose="02020603050405020304" pitchFamily="18" charset="0"/>
              </a:rPr>
              <a:t> Type “</a:t>
            </a:r>
            <a:r>
              <a:rPr lang="en-IN" sz="1200" dirty="0" err="1">
                <a:effectLst/>
                <a:latin typeface="Times New Roman" panose="02020603050405020304" pitchFamily="18" charset="0"/>
                <a:ea typeface="Times New Roman" panose="02020603050405020304" pitchFamily="18" charset="0"/>
              </a:rPr>
              <a:t>sudo</a:t>
            </a:r>
            <a:r>
              <a:rPr lang="en-IN" sz="1200" dirty="0">
                <a:effectLst/>
                <a:latin typeface="Times New Roman" panose="02020603050405020304" pitchFamily="18" charset="0"/>
                <a:ea typeface="Times New Roman" panose="02020603050405020304" pitchFamily="18" charset="0"/>
              </a:rPr>
              <a:t> apt-get install python3”</a:t>
            </a:r>
            <a:r>
              <a:rPr lang="en-IN" sz="1200" dirty="0">
                <a:effectLst/>
                <a:latin typeface="Courier New" panose="02070309020205020404" pitchFamily="49" charset="0"/>
                <a:ea typeface="Courier New" panose="02070309020205020404" pitchFamily="49" charset="0"/>
              </a:rPr>
              <a:t> </a:t>
            </a:r>
          </a:p>
          <a:p>
            <a:pPr marL="457200" marR="0" lvl="1" indent="0">
              <a:spcBef>
                <a:spcPts val="0"/>
              </a:spcBef>
              <a:spcAft>
                <a:spcPts val="0"/>
              </a:spcAft>
              <a:buNone/>
              <a:tabLst>
                <a:tab pos="457200" algn="l"/>
              </a:tabLst>
            </a:pPr>
            <a:endParaRPr lang="en-IN" sz="1100" dirty="0">
              <a:effectLst/>
              <a:latin typeface="Times New Roman" panose="02020603050405020304" pitchFamily="18" charset="0"/>
              <a:ea typeface="Times New Roman" panose="02020603050405020304" pitchFamily="18" charset="0"/>
            </a:endParaRPr>
          </a:p>
          <a:p>
            <a:pPr marL="0" marR="127000" lvl="0" indent="0">
              <a:lnSpc>
                <a:spcPct val="147000"/>
              </a:lnSpc>
              <a:spcBef>
                <a:spcPts val="0"/>
              </a:spcBef>
              <a:spcAft>
                <a:spcPts val="0"/>
              </a:spcAft>
              <a:buNone/>
              <a:tabLst>
                <a:tab pos="152400" algn="l"/>
              </a:tabLst>
            </a:pPr>
            <a:r>
              <a:rPr lang="en-IN" sz="1200" dirty="0">
                <a:effectLst/>
                <a:latin typeface="Times New Roman" panose="02020603050405020304" pitchFamily="18" charset="0"/>
                <a:ea typeface="Times New Roman" panose="02020603050405020304" pitchFamily="18" charset="0"/>
              </a:rPr>
              <a:t>7.Download the provided .ZIP folder containing the TCP SYN Packet Flood Python (.</a:t>
            </a:r>
            <a:r>
              <a:rPr lang="en-IN" sz="1200" dirty="0" err="1">
                <a:effectLst/>
                <a:latin typeface="Times New Roman" panose="02020603050405020304" pitchFamily="18" charset="0"/>
                <a:ea typeface="Times New Roman" panose="02020603050405020304" pitchFamily="18" charset="0"/>
              </a:rPr>
              <a:t>py</a:t>
            </a:r>
            <a:r>
              <a:rPr lang="en-IN" sz="1200" dirty="0">
                <a:effectLst/>
                <a:latin typeface="Times New Roman" panose="02020603050405020304" pitchFamily="18" charset="0"/>
                <a:ea typeface="Times New Roman" panose="02020603050405020304" pitchFamily="18" charset="0"/>
              </a:rPr>
              <a:t>) DoS script files to the Desktop of the Kali Linux OS VM being used to initiate the DoS attack at </a:t>
            </a:r>
            <a:r>
              <a:rPr lang="en-IN" sz="1200" dirty="0">
                <a:effectLst/>
                <a:latin typeface="Times New Roman" panose="02020603050405020304" pitchFamily="18" charset="0"/>
                <a:ea typeface="Times New Roman" panose="02020603050405020304" pitchFamily="18" charset="0"/>
                <a:hlinkClick r:id="rId2"/>
              </a:rPr>
              <a:t>https://github.com/cyweb/hammer</a:t>
            </a:r>
            <a:r>
              <a:rPr lang="en-IN" sz="1200" dirty="0">
                <a:effectLst/>
                <a:latin typeface="Times New Roman" panose="02020603050405020304" pitchFamily="18" charset="0"/>
                <a:ea typeface="Times New Roman" panose="02020603050405020304" pitchFamily="18" charset="0"/>
              </a:rPr>
              <a:t>.</a:t>
            </a:r>
          </a:p>
          <a:p>
            <a:pPr marL="0" marR="368300" lvl="0" indent="0">
              <a:lnSpc>
                <a:spcPct val="145000"/>
              </a:lnSpc>
              <a:spcBef>
                <a:spcPts val="0"/>
              </a:spcBef>
              <a:spcAft>
                <a:spcPts val="0"/>
              </a:spcAft>
              <a:buNone/>
              <a:tabLst>
                <a:tab pos="153670" algn="l"/>
              </a:tabLst>
            </a:pPr>
            <a:r>
              <a:rPr lang="en-IN" sz="1200" dirty="0">
                <a:effectLst/>
                <a:latin typeface="Times New Roman" panose="02020603050405020304" pitchFamily="18" charset="0"/>
                <a:ea typeface="Times New Roman" panose="02020603050405020304" pitchFamily="18" charset="0"/>
              </a:rPr>
              <a:t>8.)Launch the Python DoS script file (which we named DoSGroupA.py) found in the folder through the Kali Linux Terminal:</a:t>
            </a:r>
            <a:r>
              <a:rPr lang="en-IN" sz="1200" b="1" u="none" strike="noStrike" dirty="0">
                <a:effectLst/>
                <a:latin typeface="Times New Roman" panose="02020603050405020304" pitchFamily="18" charset="0"/>
                <a:ea typeface="Times New Roman" panose="02020603050405020304" pitchFamily="18" charset="0"/>
              </a:rPr>
              <a:t> </a:t>
            </a:r>
          </a:p>
          <a:p>
            <a:pPr marL="0" marR="368300" lvl="0" indent="0">
              <a:lnSpc>
                <a:spcPct val="145000"/>
              </a:lnSpc>
              <a:spcBef>
                <a:spcPts val="0"/>
              </a:spcBef>
              <a:spcAft>
                <a:spcPts val="0"/>
              </a:spcAft>
              <a:buNone/>
              <a:tabLst>
                <a:tab pos="153670" algn="l"/>
              </a:tabLst>
            </a:pPr>
            <a:endParaRPr lang="en-IN" sz="1100" dirty="0">
              <a:effectLst/>
              <a:latin typeface="Times New Roman" panose="02020603050405020304" pitchFamily="18" charset="0"/>
              <a:ea typeface="Times New Roman" panose="02020603050405020304" pitchFamily="18" charset="0"/>
            </a:endParaRPr>
          </a:p>
          <a:p>
            <a:pPr marL="742950" marR="279400" lvl="1" indent="-285750">
              <a:lnSpc>
                <a:spcPct val="81000"/>
              </a:lnSpc>
              <a:spcBef>
                <a:spcPts val="0"/>
              </a:spcBef>
              <a:spcAft>
                <a:spcPts val="0"/>
              </a:spcAft>
              <a:buFont typeface="+mj-lt"/>
              <a:buAutoNum type="alphaLcPeriod" startAt="15"/>
              <a:tabLst>
                <a:tab pos="457200" algn="l"/>
              </a:tabLst>
            </a:pPr>
            <a:r>
              <a:rPr lang="en-IN" sz="1200" dirty="0">
                <a:effectLst/>
                <a:latin typeface="Times New Roman" panose="02020603050405020304" pitchFamily="18" charset="0"/>
                <a:ea typeface="Times New Roman" panose="02020603050405020304" pitchFamily="18" charset="0"/>
              </a:rPr>
              <a:t>Inside the Kali Linux Terminal, type “cd Desktop” </a:t>
            </a: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dirty="0">
                <a:effectLst/>
                <a:latin typeface="Times New Roman" panose="02020603050405020304" pitchFamily="18" charset="0"/>
                <a:ea typeface="Times New Roman" panose="02020603050405020304" pitchFamily="18" charset="0"/>
              </a:rPr>
              <a:t> “cd </a:t>
            </a:r>
            <a:r>
              <a:rPr lang="en-IN" sz="1200" dirty="0" err="1">
                <a:effectLst/>
                <a:latin typeface="Times New Roman" panose="02020603050405020304" pitchFamily="18" charset="0"/>
                <a:ea typeface="Times New Roman" panose="02020603050405020304" pitchFamily="18" charset="0"/>
              </a:rPr>
              <a:t>DoSGroupA</a:t>
            </a:r>
            <a:r>
              <a:rPr lang="en-IN" sz="1200" dirty="0">
                <a:effectLst/>
                <a:latin typeface="Times New Roman" panose="02020603050405020304" pitchFamily="18" charset="0"/>
                <a:ea typeface="Times New Roman" panose="02020603050405020304" pitchFamily="18" charset="0"/>
              </a:rPr>
              <a:t>” </a:t>
            </a:r>
            <a:r>
              <a:rPr lang="en-IN" sz="24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dirty="0">
                <a:effectLst/>
                <a:latin typeface="Times New Roman" panose="02020603050405020304" pitchFamily="18" charset="0"/>
                <a:ea typeface="Times New Roman" panose="02020603050405020304" pitchFamily="18" charset="0"/>
              </a:rPr>
              <a:t> “python3 DoSGroupA.py”</a:t>
            </a:r>
            <a:endParaRPr lang="en-IN" sz="1100" dirty="0">
              <a:effectLst/>
              <a:latin typeface="Times New Roman" panose="02020603050405020304" pitchFamily="18" charset="0"/>
              <a:ea typeface="Times New Roman" panose="02020603050405020304" pitchFamily="18" charset="0"/>
            </a:endParaRPr>
          </a:p>
          <a:p>
            <a:pPr marL="0" marR="279400" lvl="0" indent="0">
              <a:lnSpc>
                <a:spcPct val="148000"/>
              </a:lnSpc>
              <a:spcBef>
                <a:spcPts val="0"/>
              </a:spcBef>
              <a:spcAft>
                <a:spcPts val="0"/>
              </a:spcAft>
              <a:buNone/>
              <a:tabLst>
                <a:tab pos="190500" algn="l"/>
              </a:tabLst>
            </a:pPr>
            <a:r>
              <a:rPr lang="en-IN" sz="1200" dirty="0">
                <a:effectLst/>
                <a:latin typeface="Times New Roman" panose="02020603050405020304" pitchFamily="18" charset="0"/>
                <a:ea typeface="Times New Roman" panose="02020603050405020304" pitchFamily="18" charset="0"/>
              </a:rPr>
              <a:t>9.)Find the IP address of the target by pinging the targeted network through the Kali Linux Terminal (“ping </a:t>
            </a:r>
            <a:r>
              <a:rPr lang="en-IN" sz="1200" dirty="0" err="1">
                <a:effectLst/>
                <a:latin typeface="Times New Roman" panose="02020603050405020304" pitchFamily="18" charset="0"/>
                <a:ea typeface="Times New Roman" panose="02020603050405020304" pitchFamily="18" charset="0"/>
              </a:rPr>
              <a:t>EnterURL</a:t>
            </a:r>
            <a:r>
              <a:rPr lang="en-IN" sz="1200" dirty="0">
                <a:effectLst/>
                <a:latin typeface="Times New Roman" panose="02020603050405020304" pitchFamily="18" charset="0"/>
                <a:ea typeface="Times New Roman" panose="02020603050405020304" pitchFamily="18" charset="0"/>
              </a:rPr>
              <a:t>”) (if targeting a website), entering “ifconfig” in the Kali Linux Terminal of the target’s system (if targeting a network user), or by using various other online resources.</a:t>
            </a:r>
            <a:endParaRPr lang="en-IN" sz="1100" dirty="0">
              <a:effectLst/>
              <a:latin typeface="Times New Roman" panose="02020603050405020304" pitchFamily="18" charset="0"/>
              <a:ea typeface="Times New Roman" panose="02020603050405020304" pitchFamily="18" charset="0"/>
            </a:endParaRPr>
          </a:p>
          <a:p>
            <a:pPr marL="342900" marR="127000" lvl="0" indent="-342900">
              <a:lnSpc>
                <a:spcPct val="147000"/>
              </a:lnSpc>
              <a:spcBef>
                <a:spcPts val="0"/>
              </a:spcBef>
              <a:spcAft>
                <a:spcPts val="0"/>
              </a:spcAft>
              <a:buFont typeface="+mj-lt"/>
              <a:buAutoNum type="arabicPeriod" startAt="7"/>
              <a:tabLst>
                <a:tab pos="152400" algn="l"/>
              </a:tabLst>
            </a:pPr>
            <a:endParaRPr lang="en-IN" sz="1100" dirty="0">
              <a:effectLst/>
              <a:latin typeface="Times New Roman" panose="02020603050405020304" pitchFamily="18" charset="0"/>
              <a:ea typeface="Times New Roman" panose="02020603050405020304" pitchFamily="18" charset="0"/>
            </a:endParaRPr>
          </a:p>
          <a:p>
            <a:pPr marL="0" marR="0">
              <a:lnSpc>
                <a:spcPts val="1000"/>
              </a:lnSpc>
              <a:spcBef>
                <a:spcPts val="0"/>
              </a:spcBef>
              <a:spcAft>
                <a:spcPts val="0"/>
              </a:spcAft>
            </a:pPr>
            <a:r>
              <a:rPr lang="en-IN" sz="1200" b="1" u="none" strike="noStrike"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636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AC77F1-4C6E-4056-A6BB-E75D0BD8D3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 Placeholder 2">
            <a:extLst>
              <a:ext uri="{FF2B5EF4-FFF2-40B4-BE49-F238E27FC236}">
                <a16:creationId xmlns:a16="http://schemas.microsoft.com/office/drawing/2014/main" id="{74633F4C-B3E6-4327-A2EE-BCAD2CBE385D}"/>
              </a:ext>
            </a:extLst>
          </p:cNvPr>
          <p:cNvSpPr>
            <a:spLocks noGrp="1"/>
          </p:cNvSpPr>
          <p:nvPr>
            <p:ph type="body" idx="4294967295"/>
          </p:nvPr>
        </p:nvSpPr>
        <p:spPr>
          <a:xfrm>
            <a:off x="673443" y="413651"/>
            <a:ext cx="6929438" cy="4683125"/>
          </a:xfrm>
        </p:spPr>
        <p:txBody>
          <a:bodyPr/>
          <a:lstStyle/>
          <a:p>
            <a:pPr marL="0" marR="0" lvl="0" indent="0">
              <a:spcBef>
                <a:spcPts val="0"/>
              </a:spcBef>
              <a:spcAft>
                <a:spcPts val="0"/>
              </a:spcAft>
              <a:buNone/>
              <a:tabLst>
                <a:tab pos="228600" algn="l"/>
              </a:tabLst>
            </a:pPr>
            <a:r>
              <a:rPr lang="en-IN" sz="1600" dirty="0">
                <a:effectLst/>
                <a:latin typeface="Times New Roman" panose="02020603050405020304" pitchFamily="18" charset="0"/>
                <a:ea typeface="Times New Roman" panose="02020603050405020304" pitchFamily="18" charset="0"/>
              </a:rPr>
              <a:t>10.)Follow the on-screen instructions of the DoSGroupA.py file:</a:t>
            </a:r>
            <a:r>
              <a:rPr lang="en-IN"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228600" marR="342900" indent="0">
              <a:lnSpc>
                <a:spcPct val="128000"/>
              </a:lnSpc>
              <a:spcBef>
                <a:spcPts val="0"/>
              </a:spcBef>
              <a:spcAft>
                <a:spcPts val="0"/>
              </a:spcAft>
              <a:buNone/>
            </a:pPr>
            <a:r>
              <a:rPr lang="en-IN" sz="1600" dirty="0">
                <a:effectLst/>
                <a:latin typeface="Courier New" panose="02070309020205020404" pitchFamily="49" charset="0"/>
                <a:ea typeface="Courier New" panose="02070309020205020404" pitchFamily="49" charset="0"/>
              </a:rPr>
              <a:t>o </a:t>
            </a:r>
            <a:r>
              <a:rPr lang="en-IN" sz="1600" dirty="0">
                <a:effectLst/>
                <a:latin typeface="Times New Roman" panose="02020603050405020304" pitchFamily="18" charset="0"/>
                <a:ea typeface="Times New Roman" panose="02020603050405020304" pitchFamily="18" charset="0"/>
              </a:rPr>
              <a:t>Enter the target’s IP address</a:t>
            </a:r>
            <a:r>
              <a:rPr lang="en-IN" sz="1600" dirty="0">
                <a:effectLst/>
                <a:latin typeface="Courier New" panose="02070309020205020404" pitchFamily="49" charset="0"/>
                <a:ea typeface="Courier New" panose="02070309020205020404" pitchFamily="49" charset="0"/>
              </a:rPr>
              <a:t> </a:t>
            </a:r>
            <a:r>
              <a:rPr lang="en-IN" sz="1600" dirty="0">
                <a:effectLst/>
                <a:latin typeface="Times New Roman" panose="02020603050405020304" pitchFamily="18" charset="0"/>
                <a:ea typeface="Times New Roman" panose="02020603050405020304" pitchFamily="18" charset="0"/>
              </a:rPr>
              <a:t>(“-s </a:t>
            </a:r>
            <a:r>
              <a:rPr lang="en-IN" sz="1600" dirty="0" err="1">
                <a:effectLst/>
                <a:latin typeface="Times New Roman" panose="02020603050405020304" pitchFamily="18" charset="0"/>
                <a:ea typeface="Times New Roman" panose="02020603050405020304" pitchFamily="18" charset="0"/>
              </a:rPr>
              <a:t>ipaddress</a:t>
            </a:r>
            <a:r>
              <a:rPr lang="en-IN" sz="1600" dirty="0">
                <a:effectLst/>
                <a:latin typeface="Times New Roman" panose="02020603050405020304" pitchFamily="18" charset="0"/>
                <a:ea typeface="Times New Roman" panose="02020603050405020304" pitchFamily="18" charset="0"/>
              </a:rPr>
              <a:t>”), target’s port number</a:t>
            </a:r>
            <a:r>
              <a:rPr lang="en-IN" sz="1600" dirty="0">
                <a:effectLst/>
                <a:latin typeface="Courier New" panose="02070309020205020404" pitchFamily="49" charset="0"/>
                <a:ea typeface="Courier New" panose="02070309020205020404" pitchFamily="49" charset="0"/>
              </a:rPr>
              <a:t> </a:t>
            </a:r>
            <a:r>
              <a:rPr lang="en-IN" sz="1600" dirty="0">
                <a:effectLst/>
                <a:latin typeface="Times New Roman" panose="02020603050405020304" pitchFamily="18" charset="0"/>
                <a:ea typeface="Times New Roman" panose="02020603050405020304" pitchFamily="18" charset="0"/>
              </a:rPr>
              <a:t>to flood (“-p 80”)</a:t>
            </a:r>
            <a:r>
              <a:rPr lang="en-IN" sz="1600" dirty="0">
                <a:effectLst/>
                <a:latin typeface="Courier New" panose="02070309020205020404" pitchFamily="49" charset="0"/>
                <a:ea typeface="Courier New" panose="02070309020205020404" pitchFamily="49" charset="0"/>
              </a:rPr>
              <a:t> </a:t>
            </a:r>
            <a:r>
              <a:rPr lang="en-IN" sz="1600" dirty="0">
                <a:effectLst/>
                <a:latin typeface="Times New Roman" panose="02020603050405020304" pitchFamily="18" charset="0"/>
                <a:ea typeface="Times New Roman" panose="02020603050405020304" pitchFamily="18" charset="0"/>
              </a:rPr>
              <a:t>(default is 80), and packet flood rate (“-t 135”) (default is 135).</a:t>
            </a:r>
            <a:r>
              <a:rPr lang="en-IN" sz="1600" b="1" u="none" strike="noStrike" dirty="0">
                <a:effectLst/>
                <a:latin typeface="Times New Roman" panose="02020603050405020304" pitchFamily="18" charset="0"/>
                <a:ea typeface="Times New Roman" panose="02020603050405020304" pitchFamily="18" charset="0"/>
              </a:rPr>
              <a:t> </a:t>
            </a:r>
          </a:p>
          <a:p>
            <a:pPr marL="228600" marR="342900" indent="0">
              <a:lnSpc>
                <a:spcPct val="128000"/>
              </a:lnSpc>
              <a:spcBef>
                <a:spcPts val="0"/>
              </a:spcBef>
              <a:spcAft>
                <a:spcPts val="0"/>
              </a:spcAft>
              <a:buNone/>
            </a:pPr>
            <a:endParaRPr lang="en-IN" sz="16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228600" algn="l"/>
              </a:tabLst>
            </a:pPr>
            <a:r>
              <a:rPr lang="en-IN" sz="1600" dirty="0">
                <a:effectLst/>
                <a:latin typeface="Times New Roman" panose="02020603050405020304" pitchFamily="18" charset="0"/>
                <a:ea typeface="Times New Roman" panose="02020603050405020304" pitchFamily="18" charset="0"/>
              </a:rPr>
              <a:t>11.)Hit ENTER and the script will begin to flood the target’s network with SYN packets.</a:t>
            </a:r>
            <a:r>
              <a:rPr lang="en-IN" sz="1600" b="1" u="none" strike="noStrike" dirty="0">
                <a:effectLst/>
                <a:latin typeface="Times New Roman" panose="02020603050405020304" pitchFamily="18" charset="0"/>
                <a:ea typeface="Times New Roman" panose="02020603050405020304" pitchFamily="18" charset="0"/>
              </a:rPr>
              <a:t> </a:t>
            </a:r>
          </a:p>
          <a:p>
            <a:pPr marL="0" marR="0" lvl="0" indent="0">
              <a:spcBef>
                <a:spcPts val="0"/>
              </a:spcBef>
              <a:spcAft>
                <a:spcPts val="0"/>
              </a:spcAft>
              <a:buNone/>
              <a:tabLst>
                <a:tab pos="228600" algn="l"/>
              </a:tabLst>
            </a:pPr>
            <a:endParaRPr lang="en-IN" sz="16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228600" algn="l"/>
              </a:tabLst>
            </a:pPr>
            <a:r>
              <a:rPr lang="en-IN" sz="1600" dirty="0">
                <a:effectLst/>
                <a:latin typeface="Times New Roman" panose="02020603050405020304" pitchFamily="18" charset="0"/>
                <a:ea typeface="Times New Roman" panose="02020603050405020304" pitchFamily="18" charset="0"/>
              </a:rPr>
              <a:t>12.)The targeted website/network will not be able to load or respond since it is being flooded.</a:t>
            </a:r>
            <a:r>
              <a:rPr lang="en-IN"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228600" marR="457200" indent="0">
              <a:lnSpc>
                <a:spcPct val="129000"/>
              </a:lnSpc>
              <a:spcBef>
                <a:spcPts val="0"/>
              </a:spcBef>
              <a:spcAft>
                <a:spcPts val="0"/>
              </a:spcAft>
              <a:buNone/>
            </a:pPr>
            <a:r>
              <a:rPr lang="en-IN" sz="1600" dirty="0">
                <a:effectLst/>
                <a:latin typeface="Courier New" panose="02070309020205020404" pitchFamily="49" charset="0"/>
                <a:ea typeface="Courier New" panose="02070309020205020404" pitchFamily="49" charset="0"/>
              </a:rPr>
              <a:t>o </a:t>
            </a:r>
            <a:r>
              <a:rPr lang="en-IN" sz="1600" dirty="0">
                <a:effectLst/>
                <a:latin typeface="Times New Roman" panose="02020603050405020304" pitchFamily="18" charset="0"/>
                <a:ea typeface="Times New Roman" panose="02020603050405020304" pitchFamily="18" charset="0"/>
              </a:rPr>
              <a:t>Perform a check by trying to load the targeted website/network and/or viewing the</a:t>
            </a:r>
            <a:r>
              <a:rPr lang="en-IN" sz="1600" dirty="0">
                <a:effectLst/>
                <a:latin typeface="Courier New" panose="02070309020205020404" pitchFamily="49" charset="0"/>
                <a:ea typeface="Courier New" panose="02070309020205020404" pitchFamily="49" charset="0"/>
              </a:rPr>
              <a:t> </a:t>
            </a:r>
            <a:r>
              <a:rPr lang="en-IN" sz="1600" dirty="0">
                <a:effectLst/>
                <a:latin typeface="Times New Roman" panose="02020603050405020304" pitchFamily="18" charset="0"/>
                <a:ea typeface="Times New Roman" panose="02020603050405020304" pitchFamily="18" charset="0"/>
              </a:rPr>
              <a:t>capture log file on Wireshark.</a:t>
            </a:r>
            <a:r>
              <a:rPr lang="en-IN" sz="1600" b="1" u="none" strike="noStrike"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0" marR="304800" lvl="0" indent="0">
              <a:lnSpc>
                <a:spcPct val="145000"/>
              </a:lnSpc>
              <a:spcBef>
                <a:spcPts val="0"/>
              </a:spcBef>
              <a:spcAft>
                <a:spcPts val="0"/>
              </a:spcAft>
              <a:buNone/>
              <a:tabLst>
                <a:tab pos="228600" algn="l"/>
              </a:tabLst>
            </a:pPr>
            <a:r>
              <a:rPr lang="en-IN" sz="1600" dirty="0">
                <a:effectLst/>
                <a:latin typeface="Times New Roman" panose="02020603050405020304" pitchFamily="18" charset="0"/>
                <a:ea typeface="Times New Roman" panose="02020603050405020304" pitchFamily="18" charset="0"/>
              </a:rPr>
              <a:t>13.)Remember to press Ctrl + C in the Kali Linux Terminal or close the Terminal to stop the DoS attack.</a:t>
            </a:r>
          </a:p>
          <a:p>
            <a:endParaRPr lang="en-IN" sz="1600" dirty="0"/>
          </a:p>
        </p:txBody>
      </p:sp>
    </p:spTree>
    <p:extLst>
      <p:ext uri="{BB962C8B-B14F-4D97-AF65-F5344CB8AC3E}">
        <p14:creationId xmlns:p14="http://schemas.microsoft.com/office/powerpoint/2010/main" val="222578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7FE000-4A24-4487-8BC9-EFD717941A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 Placeholder 2">
            <a:extLst>
              <a:ext uri="{FF2B5EF4-FFF2-40B4-BE49-F238E27FC236}">
                <a16:creationId xmlns:a16="http://schemas.microsoft.com/office/drawing/2014/main" id="{BC4A1932-12B3-42E1-A636-BBC87FCC97D2}"/>
              </a:ext>
            </a:extLst>
          </p:cNvPr>
          <p:cNvSpPr>
            <a:spLocks noGrp="1"/>
          </p:cNvSpPr>
          <p:nvPr>
            <p:ph type="body" idx="4294967295"/>
          </p:nvPr>
        </p:nvSpPr>
        <p:spPr>
          <a:xfrm>
            <a:off x="821724" y="890287"/>
            <a:ext cx="7154562" cy="3286297"/>
          </a:xfrm>
        </p:spPr>
        <p:txBody>
          <a:bodyPr/>
          <a:lstStyle/>
          <a:p>
            <a:pPr marL="0" marR="0" indent="0">
              <a:lnSpc>
                <a:spcPts val="1615"/>
              </a:lnSpc>
              <a:spcBef>
                <a:spcPts val="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marR="38100">
              <a:lnSpc>
                <a:spcPct val="148000"/>
              </a:lnSpc>
              <a:spcBef>
                <a:spcPts val="0"/>
              </a:spcBef>
              <a:spcAft>
                <a:spcPts val="0"/>
              </a:spcAft>
            </a:pPr>
            <a:r>
              <a:rPr lang="en-IN" sz="1600" b="1" u="sng" dirty="0">
                <a:effectLst/>
                <a:latin typeface="Times New Roman" panose="02020603050405020304" pitchFamily="18" charset="0"/>
                <a:ea typeface="Times New Roman" panose="02020603050405020304" pitchFamily="18" charset="0"/>
              </a:rPr>
              <a:t>Note:</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We also found that this Python script can be utilized through running multiple instances of</a:t>
            </a:r>
            <a:r>
              <a:rPr lang="en-IN" sz="1600" b="1" dirty="0">
                <a:effectLst/>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the Python script on multiple computing systems to further put stress on the target website/network. Furthermore, we also found that this Python script does not work against many sites which have an HTTPS connection due to HTTPS’ encryption techniques (ex. SSL/TLS encryption) as well as sites which are not running on Apache/Nginx based web servers.</a:t>
            </a:r>
          </a:p>
          <a:p>
            <a:endParaRPr lang="en-IN" dirty="0"/>
          </a:p>
        </p:txBody>
      </p:sp>
    </p:spTree>
    <p:extLst>
      <p:ext uri="{BB962C8B-B14F-4D97-AF65-F5344CB8AC3E}">
        <p14:creationId xmlns:p14="http://schemas.microsoft.com/office/powerpoint/2010/main" val="302041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573" y="1149178"/>
            <a:ext cx="5733534" cy="2805970"/>
          </a:xfrm>
        </p:spPr>
        <p:txBody>
          <a:bodyPr/>
          <a:lstStyle/>
          <a:p>
            <a:pPr fontAlgn="base"/>
            <a:r>
              <a:rPr lang="en-US" sz="1400" dirty="0"/>
              <a:t>This attack is really powerful and requires the only skill that you should know how to operate commands on Kali Linux Operating System.</a:t>
            </a:r>
            <a:br>
              <a:rPr lang="en-US" sz="1400" dirty="0"/>
            </a:br>
            <a:r>
              <a:rPr lang="en-US" sz="1400" dirty="0"/>
              <a:t>First of all, If you want to check that any website has its TCP port 80 opened or not, you can go for </a:t>
            </a:r>
            <a:r>
              <a:rPr lang="en-US" sz="1400" dirty="0" err="1"/>
              <a:t>nmap</a:t>
            </a:r>
            <a:r>
              <a:rPr lang="en-US" sz="1400" dirty="0"/>
              <a:t>, and all the tutorial given for </a:t>
            </a:r>
            <a:r>
              <a:rPr lang="en-US" sz="1400" dirty="0" err="1">
                <a:hlinkClick r:id="rId2"/>
              </a:rPr>
              <a:t>nmap</a:t>
            </a:r>
            <a:r>
              <a:rPr lang="en-US" sz="1400" dirty="0">
                <a:hlinkClick r:id="rId2"/>
              </a:rPr>
              <a:t> </a:t>
            </a:r>
            <a:r>
              <a:rPr lang="en-US" sz="1400" dirty="0"/>
              <a:t>.</a:t>
            </a:r>
            <a:br>
              <a:rPr lang="en-US" sz="1400" dirty="0"/>
            </a:br>
            <a:r>
              <a:rPr lang="en-US" sz="1400" dirty="0"/>
              <a:t>This tool we are using is </a:t>
            </a:r>
            <a:r>
              <a:rPr lang="en-US" sz="1400" dirty="0" err="1"/>
              <a:t>Torshammer</a:t>
            </a:r>
            <a:r>
              <a:rPr lang="en-US" sz="1400" dirty="0"/>
              <a:t>. It is written in Python and can give damage to unprotected web servers in an instance that’s why it is a slow post tool.</a:t>
            </a:r>
            <a:br>
              <a:rPr lang="en-US" sz="1400" dirty="0"/>
            </a:br>
            <a:r>
              <a:rPr lang="en-US" sz="1400" dirty="0"/>
              <a:t>Main feature of this tool is it works on the 7th layer of HTTP(Hyper Text Transfer Protocol).</a:t>
            </a:r>
            <a:br>
              <a:rPr lang="en-US" sz="1400" dirty="0"/>
            </a:br>
            <a:br>
              <a:rPr lang="en-IN" sz="1400" dirty="0"/>
            </a:br>
            <a:br>
              <a:rPr lang="en-IN" sz="1400" dirty="0"/>
            </a:br>
            <a:r>
              <a:rPr lang="en-IN" sz="1400" dirty="0"/>
              <a:t>Command – </a:t>
            </a:r>
            <a:br>
              <a:rPr lang="en-IN" sz="1400" dirty="0"/>
            </a:br>
            <a:r>
              <a:rPr lang="en-IN" sz="1400" dirty="0"/>
              <a:t>git clone https://github.com/dotfighter/torshammer.git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TextBox 3"/>
          <p:cNvSpPr txBox="1"/>
          <p:nvPr/>
        </p:nvSpPr>
        <p:spPr>
          <a:xfrm>
            <a:off x="1014153" y="457200"/>
            <a:ext cx="5993476" cy="400110"/>
          </a:xfrm>
          <a:prstGeom prst="rect">
            <a:avLst/>
          </a:prstGeom>
          <a:noFill/>
        </p:spPr>
        <p:txBody>
          <a:bodyPr wrap="square" rtlCol="0">
            <a:spAutoFit/>
          </a:bodyPr>
          <a:lstStyle/>
          <a:p>
            <a:pPr algn="ctr" fontAlgn="base"/>
            <a:r>
              <a:rPr lang="en-IN" sz="2000" b="1" dirty="0" err="1">
                <a:solidFill>
                  <a:schemeClr val="accent1">
                    <a:lumMod val="75000"/>
                  </a:schemeClr>
                </a:solidFill>
              </a:rPr>
              <a:t>DDoS</a:t>
            </a:r>
            <a:r>
              <a:rPr lang="en-IN" sz="2000" b="1" dirty="0">
                <a:solidFill>
                  <a:schemeClr val="accent1">
                    <a:lumMod val="75000"/>
                  </a:schemeClr>
                </a:solidFill>
              </a:rPr>
              <a:t> attack using </a:t>
            </a:r>
            <a:r>
              <a:rPr lang="en-IN" sz="2000" b="1" dirty="0" err="1">
                <a:solidFill>
                  <a:schemeClr val="accent1">
                    <a:lumMod val="75000"/>
                  </a:schemeClr>
                </a:solidFill>
              </a:rPr>
              <a:t>Torshammer</a:t>
            </a:r>
            <a:endParaRPr lang="en-IN" sz="2000" b="1" dirty="0">
              <a:solidFill>
                <a:schemeClr val="accent1">
                  <a:lumMod val="75000"/>
                </a:schemeClr>
              </a:solidFill>
            </a:endParaRPr>
          </a:p>
        </p:txBody>
      </p:sp>
    </p:spTree>
    <p:extLst>
      <p:ext uri="{BB962C8B-B14F-4D97-AF65-F5344CB8AC3E}">
        <p14:creationId xmlns:p14="http://schemas.microsoft.com/office/powerpoint/2010/main" val="9355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14" y="370703"/>
            <a:ext cx="6034500" cy="2886176"/>
          </a:xfrm>
        </p:spPr>
        <p:txBody>
          <a:bodyPr/>
          <a:lstStyle/>
          <a:p>
            <a:pPr fontAlgn="base"/>
            <a:r>
              <a:rPr lang="en-US" sz="1400" dirty="0"/>
              <a:t>Any Python tool in Kali Linux should start with “python” suffix and follow by </a:t>
            </a:r>
            <a:r>
              <a:rPr lang="en-US" sz="1400" dirty="0" err="1"/>
              <a:t>toolname</a:t>
            </a:r>
            <a:r>
              <a:rPr lang="en-US" sz="1400" dirty="0"/>
              <a:t>(.)</a:t>
            </a:r>
            <a:r>
              <a:rPr lang="en-US" sz="1400" dirty="0" err="1"/>
              <a:t>py</a:t>
            </a:r>
            <a:r>
              <a:rPr lang="en-US" sz="1400" dirty="0"/>
              <a:t> also. Like that any PHP tool should start with “</a:t>
            </a:r>
            <a:r>
              <a:rPr lang="en-US" sz="1400" dirty="0" err="1"/>
              <a:t>php</a:t>
            </a:r>
            <a:r>
              <a:rPr lang="en-US" sz="1400" dirty="0"/>
              <a:t>” and follow by </a:t>
            </a:r>
            <a:r>
              <a:rPr lang="en-US" sz="1400" dirty="0" err="1"/>
              <a:t>toolname</a:t>
            </a:r>
            <a:r>
              <a:rPr lang="en-US" sz="1400" dirty="0"/>
              <a:t>(.)</a:t>
            </a:r>
            <a:r>
              <a:rPr lang="en-US" sz="1400" dirty="0" err="1"/>
              <a:t>php</a:t>
            </a:r>
            <a:r>
              <a:rPr lang="en-US" sz="1400" dirty="0"/>
              <a:t>.</a:t>
            </a:r>
            <a:br>
              <a:rPr lang="en-US" sz="1400" dirty="0"/>
            </a:br>
            <a:br>
              <a:rPr lang="en-US" sz="1400" dirty="0"/>
            </a:br>
            <a:r>
              <a:rPr lang="en-US" sz="1400" b="1" dirty="0"/>
              <a:t>-t </a:t>
            </a:r>
            <a:r>
              <a:rPr lang="en-US" sz="1400" dirty="0"/>
              <a:t>is for the target, some domain or </a:t>
            </a:r>
            <a:r>
              <a:rPr lang="en-US" sz="1400" dirty="0" err="1"/>
              <a:t>ip</a:t>
            </a:r>
            <a:r>
              <a:rPr lang="en-US" sz="1400" dirty="0"/>
              <a:t>-address.</a:t>
            </a:r>
            <a:br>
              <a:rPr lang="en-US" sz="1400" dirty="0"/>
            </a:br>
            <a:r>
              <a:rPr lang="en-US" sz="1400" b="1" dirty="0"/>
              <a:t>-p</a:t>
            </a:r>
            <a:r>
              <a:rPr lang="en-US" sz="1400" dirty="0"/>
              <a:t> is for port Defaults to 80.</a:t>
            </a:r>
            <a:br>
              <a:rPr lang="en-US" sz="1400" dirty="0"/>
            </a:br>
            <a:r>
              <a:rPr lang="en-US" sz="1400" b="1" dirty="0"/>
              <a:t>-r</a:t>
            </a:r>
            <a:r>
              <a:rPr lang="en-US" sz="1400" dirty="0"/>
              <a:t> is for the threads,</a:t>
            </a:r>
            <a:br>
              <a:rPr lang="en-US" sz="1400" dirty="0"/>
            </a:br>
            <a:r>
              <a:rPr lang="en-US" sz="1400" dirty="0"/>
              <a:t> how many threads we want to run for this attack.</a:t>
            </a:r>
            <a:br>
              <a:rPr lang="en-US" sz="1400" dirty="0"/>
            </a:br>
            <a:r>
              <a:rPr lang="en-US" sz="1400" b="1" dirty="0"/>
              <a:t>-T </a:t>
            </a:r>
            <a:r>
              <a:rPr lang="en-US" sz="1400" dirty="0"/>
              <a:t>stands for tor customized attacks.</a:t>
            </a:r>
            <a:br>
              <a:rPr lang="en-US" sz="1400" dirty="0"/>
            </a:br>
            <a:r>
              <a:rPr lang="en-US" sz="1400" dirty="0"/>
              <a:t>Let’s do the main thing:</a:t>
            </a:r>
            <a:br>
              <a:rPr lang="en-US" sz="1400" dirty="0"/>
            </a:br>
            <a:r>
              <a:rPr lang="en-US" sz="1400" dirty="0"/>
              <a:t>python torshammer.py </a:t>
            </a:r>
            <a:br>
              <a:rPr lang="en-US" sz="1400" dirty="0"/>
            </a:br>
            <a:r>
              <a:rPr lang="en-US" sz="1400" dirty="0"/>
              <a:t>&lt;i&gt;any hostname/IP&lt;/i&gt; -t -p 80 -r 5000For example-</a:t>
            </a:r>
            <a:br>
              <a:rPr lang="en-US" sz="1400" dirty="0"/>
            </a:br>
            <a:r>
              <a:rPr lang="en-US" sz="1400" dirty="0"/>
              <a:t>python torshammer.py -t xyz.com -p 80 -r 5000</a:t>
            </a:r>
            <a:endParaRPr lang="en-IN"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99737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4"/>
          <p:cNvSpPr txBox="1">
            <a:spLocks noGrp="1"/>
          </p:cNvSpPr>
          <p:nvPr>
            <p:ph type="subTitle" idx="4294967295"/>
          </p:nvPr>
        </p:nvSpPr>
        <p:spPr>
          <a:xfrm>
            <a:off x="-30259" y="1164028"/>
            <a:ext cx="9059543" cy="3433022"/>
          </a:xfrm>
          <a:prstGeom prst="rect">
            <a:avLst/>
          </a:prstGeom>
        </p:spPr>
        <p:txBody>
          <a:bodyPr spcFirstLastPara="1" wrap="square" lIns="0" tIns="0" rIns="0" bIns="0" anchor="t" anchorCtr="0">
            <a:noAutofit/>
          </a:bodyPr>
          <a:lstStyle/>
          <a:p>
            <a:pPr marR="12700" indent="457200">
              <a:lnSpc>
                <a:spcPct val="104000"/>
              </a:lnSpc>
            </a:pPr>
            <a:r>
              <a:rPr lang="en-IN" sz="1800" dirty="0">
                <a:effectLst/>
                <a:latin typeface="Times New Roman" panose="02020603050405020304" pitchFamily="18" charset="0"/>
                <a:ea typeface="Times New Roman" panose="02020603050405020304" pitchFamily="18" charset="0"/>
              </a:rPr>
              <a:t>A denial of service attack can also last for extended periods of time and usually depends on how much network packet/request flooding the attacker is pushing to the victim.</a:t>
            </a:r>
          </a:p>
          <a:p>
            <a:pPr marR="12700" indent="0">
              <a:lnSpc>
                <a:spcPct val="104000"/>
              </a:lnSpc>
              <a:buNone/>
            </a:pPr>
            <a:endParaRPr lang="en-IN" sz="1800" dirty="0">
              <a:effectLst/>
              <a:latin typeface="Times New Roman" panose="02020603050405020304" pitchFamily="18" charset="0"/>
              <a:ea typeface="Times New Roman" panose="02020603050405020304" pitchFamily="18" charset="0"/>
            </a:endParaRPr>
          </a:p>
          <a:p>
            <a:pPr marR="12700" indent="457200">
              <a:lnSpc>
                <a:spcPct val="104000"/>
              </a:lnSpc>
            </a:pPr>
            <a:r>
              <a:rPr lang="en-IN" sz="1800" dirty="0">
                <a:effectLst/>
                <a:latin typeface="Times New Roman" panose="02020603050405020304" pitchFamily="18" charset="0"/>
                <a:ea typeface="Times New Roman" panose="02020603050405020304" pitchFamily="18" charset="0"/>
              </a:rPr>
              <a:t> Furthermore, with DoS/DDoS attacks, the victim’s network is typically flooded with packets (TCP, SYN, and/or UDP packets through the network layer (layers 3/4)) or with</a:t>
            </a:r>
          </a:p>
          <a:p>
            <a:pPr marR="12700" indent="0">
              <a:lnSpc>
                <a:spcPct val="104000"/>
              </a:lnSpc>
              <a:buNone/>
            </a:pPr>
            <a:endParaRPr lang="en-IN" sz="1800" dirty="0">
              <a:effectLst/>
              <a:latin typeface="Times New Roman" panose="02020603050405020304" pitchFamily="18" charset="0"/>
              <a:ea typeface="Times New Roman" panose="02020603050405020304" pitchFamily="18" charset="0"/>
            </a:endParaRPr>
          </a:p>
          <a:p>
            <a:pPr marR="12700" indent="457200">
              <a:lnSpc>
                <a:spcPct val="104000"/>
              </a:lnSpc>
            </a:pPr>
            <a:r>
              <a:rPr lang="en-IN" sz="1800" dirty="0">
                <a:effectLst/>
                <a:latin typeface="Times New Roman" panose="02020603050405020304" pitchFamily="18" charset="0"/>
                <a:ea typeface="Times New Roman" panose="02020603050405020304" pitchFamily="18" charset="0"/>
              </a:rPr>
              <a:t>Under a denial of service attack, the victim will not be able to use their network services which ultimately causes many problems for the victim as the modern world now revolves around the Internet and its networks.</a:t>
            </a:r>
          </a:p>
        </p:txBody>
      </p:sp>
      <p:sp>
        <p:nvSpPr>
          <p:cNvPr id="106" name="Google Shape;106;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52061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61" y="392650"/>
            <a:ext cx="4691668" cy="189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610" y="2425860"/>
            <a:ext cx="4247805" cy="217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70269" y="473825"/>
            <a:ext cx="3790604" cy="461665"/>
          </a:xfrm>
          <a:prstGeom prst="rect">
            <a:avLst/>
          </a:prstGeom>
          <a:noFill/>
        </p:spPr>
        <p:txBody>
          <a:bodyPr wrap="square" rtlCol="0">
            <a:spAutoFit/>
          </a:bodyPr>
          <a:lstStyle/>
          <a:p>
            <a:pPr algn="ctr"/>
            <a:r>
              <a:rPr lang="en-IN" sz="2400" b="1" i="1" dirty="0">
                <a:solidFill>
                  <a:schemeClr val="accent1">
                    <a:lumMod val="75000"/>
                  </a:schemeClr>
                </a:solidFill>
              </a:rPr>
              <a:t>How Hammers Work</a:t>
            </a:r>
          </a:p>
        </p:txBody>
      </p:sp>
    </p:spTree>
    <p:extLst>
      <p:ext uri="{BB962C8B-B14F-4D97-AF65-F5344CB8AC3E}">
        <p14:creationId xmlns:p14="http://schemas.microsoft.com/office/powerpoint/2010/main" val="23176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919" y="654908"/>
            <a:ext cx="6034500" cy="3092422"/>
          </a:xfrm>
        </p:spPr>
        <p:txBody>
          <a:bodyPr/>
          <a:lstStyle/>
          <a:p>
            <a:r>
              <a:rPr lang="en-US" sz="1400" dirty="0"/>
              <a:t>After successfully running an attack. If that website is opening normally then they have settled up their website on some Content Delivery Network(CDN) </a:t>
            </a:r>
            <a:br>
              <a:rPr lang="en-US" sz="1400" dirty="0"/>
            </a:br>
            <a:r>
              <a:rPr lang="en-US" sz="1400" dirty="0"/>
              <a:t>e.g. Akamai, </a:t>
            </a:r>
            <a:r>
              <a:rPr lang="en-US" sz="1400" dirty="0" err="1"/>
              <a:t>Cloudflare</a:t>
            </a:r>
            <a:r>
              <a:rPr lang="en-US" sz="1400" dirty="0"/>
              <a:t> which is designed to work against any kind of </a:t>
            </a:r>
            <a:r>
              <a:rPr lang="en-US" sz="1400" dirty="0" err="1"/>
              <a:t>DoS</a:t>
            </a:r>
            <a:r>
              <a:rPr lang="en-US" sz="1400" dirty="0"/>
              <a:t> or </a:t>
            </a:r>
            <a:r>
              <a:rPr lang="en-US" sz="1400" dirty="0" err="1"/>
              <a:t>DDoS</a:t>
            </a:r>
            <a:r>
              <a:rPr lang="en-US" sz="1400" dirty="0"/>
              <a:t> attacks. For checking that attack is successful or not, you can go to </a:t>
            </a:r>
            <a:r>
              <a:rPr lang="en-US" sz="1400" dirty="0">
                <a:hlinkClick r:id="rId2"/>
              </a:rPr>
              <a:t>isitdownrightnow</a:t>
            </a:r>
            <a:r>
              <a:rPr lang="en-US" sz="1400" dirty="0"/>
              <a:t>.com to verify.</a:t>
            </a:r>
            <a:br>
              <a:rPr lang="en-US" sz="1400" dirty="0"/>
            </a:br>
            <a:br>
              <a:rPr lang="en-US" sz="1400" dirty="0"/>
            </a:br>
            <a:r>
              <a:rPr lang="en-US" sz="1400" dirty="0"/>
              <a:t>"Is It Down Right Now" monitors the status of your favorite web sites and checks whether they are down or not. Check a website status easily by using the below test tool. Just enter the </a:t>
            </a:r>
            <a:r>
              <a:rPr lang="en-US" sz="1400" dirty="0" err="1"/>
              <a:t>url</a:t>
            </a:r>
            <a:r>
              <a:rPr lang="en-US" sz="1400" dirty="0"/>
              <a:t> and a fresh site status test will be performed on the domain name in real time using our online website checker tool. For detailed information, check response time graph and user comments.</a:t>
            </a:r>
            <a:br>
              <a:rPr lang="en-US" sz="1400" dirty="0"/>
            </a:br>
            <a:endParaRPr lang="en-IN" sz="14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900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8480584" y="4741538"/>
            <a:ext cx="548700" cy="393600"/>
          </a:xfrm>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5" name="Rectangle 1"/>
          <p:cNvSpPr>
            <a:spLocks noGrp="1" noChangeArrowheads="1"/>
          </p:cNvSpPr>
          <p:nvPr>
            <p:ph type="title"/>
          </p:nvPr>
        </p:nvSpPr>
        <p:spPr bwMode="auto">
          <a:xfrm>
            <a:off x="563283" y="359582"/>
            <a:ext cx="6034500" cy="74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charset="0"/>
                <a:cs typeface="Arial" charset="0"/>
              </a:rPr>
            </a:br>
            <a:endParaRPr kumimoji="0" lang="en-US" sz="1800" b="0" i="0" u="none" strike="noStrike" cap="none" normalizeH="0" baseline="0">
              <a:ln>
                <a:noFill/>
              </a:ln>
              <a:solidFill>
                <a:schemeClr val="tx1"/>
              </a:solidFill>
              <a:effectLst/>
              <a:latin typeface="Arial" charset="0"/>
              <a:cs typeface="Arial" charset="0"/>
            </a:endParaRPr>
          </a:p>
        </p:txBody>
      </p:sp>
      <p:sp>
        <p:nvSpPr>
          <p:cNvPr id="10" name="TextBox 9"/>
          <p:cNvSpPr txBox="1"/>
          <p:nvPr/>
        </p:nvSpPr>
        <p:spPr>
          <a:xfrm>
            <a:off x="282632" y="1970116"/>
            <a:ext cx="7406640" cy="2031325"/>
          </a:xfrm>
          <a:prstGeom prst="rect">
            <a:avLst/>
          </a:prstGeom>
          <a:noFill/>
        </p:spPr>
        <p:txBody>
          <a:bodyPr wrap="square" rtlCol="0">
            <a:spAutoFit/>
          </a:bodyPr>
          <a:lstStyle/>
          <a:p>
            <a:r>
              <a:rPr lang="en-IN" dirty="0">
                <a:solidFill>
                  <a:schemeClr val="accent1">
                    <a:lumMod val="75000"/>
                  </a:schemeClr>
                </a:solidFill>
              </a:rPr>
              <a:t>Headers.txt file (Imported in Hammer.py file)</a:t>
            </a:r>
            <a:endParaRPr lang="en-IN" dirty="0"/>
          </a:p>
          <a:p>
            <a:endParaRPr lang="en-IN" dirty="0"/>
          </a:p>
          <a:p>
            <a:r>
              <a:rPr lang="en-IN" dirty="0"/>
              <a:t>Accept: text/</a:t>
            </a:r>
            <a:r>
              <a:rPr lang="en-IN" dirty="0" err="1"/>
              <a:t>html,application</a:t>
            </a:r>
            <a:r>
              <a:rPr lang="en-IN" dirty="0"/>
              <a:t>/</a:t>
            </a:r>
            <a:r>
              <a:rPr lang="en-IN" dirty="0" err="1"/>
              <a:t>xhtml+xml,application</a:t>
            </a:r>
            <a:r>
              <a:rPr lang="en-IN" dirty="0"/>
              <a:t>/</a:t>
            </a:r>
            <a:r>
              <a:rPr lang="en-IN" dirty="0" err="1"/>
              <a:t>xml;q</a:t>
            </a:r>
            <a:r>
              <a:rPr lang="en-IN" dirty="0"/>
              <a:t>=0.9,*/*;q=0.8</a:t>
            </a:r>
          </a:p>
          <a:p>
            <a:r>
              <a:rPr lang="en-IN" dirty="0"/>
              <a:t>Accept-Language: </a:t>
            </a:r>
            <a:r>
              <a:rPr lang="en-IN" dirty="0" err="1"/>
              <a:t>en-us,en;q</a:t>
            </a:r>
            <a:r>
              <a:rPr lang="en-IN" dirty="0"/>
              <a:t>=0.5</a:t>
            </a:r>
          </a:p>
          <a:p>
            <a:r>
              <a:rPr lang="en-IN" dirty="0"/>
              <a:t>Accept-Encoding: </a:t>
            </a:r>
            <a:r>
              <a:rPr lang="en-IN" dirty="0" err="1"/>
              <a:t>gzip,deflate</a:t>
            </a:r>
            <a:endParaRPr lang="en-IN" dirty="0"/>
          </a:p>
          <a:p>
            <a:r>
              <a:rPr lang="en-IN" dirty="0"/>
              <a:t>Accept-Charset: ISO-8859-1,utf-8;q=0.7,*;q=0.7</a:t>
            </a:r>
          </a:p>
          <a:p>
            <a:r>
              <a:rPr lang="en-IN" dirty="0"/>
              <a:t>Keep-Alive: 115</a:t>
            </a:r>
          </a:p>
          <a:p>
            <a:r>
              <a:rPr lang="en-IN" dirty="0"/>
              <a:t>Connection: keep-alive</a:t>
            </a:r>
          </a:p>
          <a:p>
            <a:endParaRPr lang="en-IN" dirty="0"/>
          </a:p>
        </p:txBody>
      </p:sp>
      <p:sp>
        <p:nvSpPr>
          <p:cNvPr id="12" name="TextBox 11"/>
          <p:cNvSpPr txBox="1"/>
          <p:nvPr/>
        </p:nvSpPr>
        <p:spPr>
          <a:xfrm>
            <a:off x="665018" y="390698"/>
            <a:ext cx="7024254" cy="523220"/>
          </a:xfrm>
          <a:prstGeom prst="rect">
            <a:avLst/>
          </a:prstGeom>
          <a:noFill/>
        </p:spPr>
        <p:txBody>
          <a:bodyPr wrap="square" rtlCol="0">
            <a:spAutoFit/>
          </a:bodyPr>
          <a:lstStyle/>
          <a:p>
            <a:pPr algn="ctr"/>
            <a:r>
              <a:rPr lang="en-IN" sz="2800" b="1" i="1" dirty="0">
                <a:solidFill>
                  <a:schemeClr val="accent1">
                    <a:lumMod val="75000"/>
                  </a:schemeClr>
                </a:solidFill>
              </a:rPr>
              <a:t>Code Part </a:t>
            </a:r>
          </a:p>
        </p:txBody>
      </p:sp>
    </p:spTree>
    <p:extLst>
      <p:ext uri="{BB962C8B-B14F-4D97-AF65-F5344CB8AC3E}">
        <p14:creationId xmlns:p14="http://schemas.microsoft.com/office/powerpoint/2010/main" val="206033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2050" name="Picture 2" descr="C:\Users\hp\Desktop\imag python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117949"/>
            <a:ext cx="7369521" cy="485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157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2" descr="C:\Users\hp\Desktop\imag pyhton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69" y="180749"/>
            <a:ext cx="7321608" cy="479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31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BCD2-A9E8-4E14-ABC6-CCF0D12956BE}"/>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1B4B6FD1-AE0D-45CF-86C5-23B5DFF5A898}"/>
              </a:ext>
            </a:extLst>
          </p:cNvPr>
          <p:cNvSpPr>
            <a:spLocks noGrp="1"/>
          </p:cNvSpPr>
          <p:nvPr>
            <p:ph type="body" idx="1"/>
          </p:nvPr>
        </p:nvSpPr>
        <p:spPr/>
        <p:txBody>
          <a:bodyPr/>
          <a:lstStyle/>
          <a:p>
            <a:endParaRPr lang="en-IN"/>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4098" name="Picture 2" descr="C:\Users\hp\Desktop\imag pyhon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17791"/>
            <a:ext cx="7232130" cy="476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67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2176B0-49E9-4F3D-BED5-7ED15AD59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2" name="Title 1">
            <a:extLst>
              <a:ext uri="{FF2B5EF4-FFF2-40B4-BE49-F238E27FC236}">
                <a16:creationId xmlns:a16="http://schemas.microsoft.com/office/drawing/2014/main" id="{9E166207-5680-4191-A2CF-AACAE7341DBD}"/>
              </a:ext>
            </a:extLst>
          </p:cNvPr>
          <p:cNvSpPr>
            <a:spLocks noGrp="1"/>
          </p:cNvSpPr>
          <p:nvPr>
            <p:ph type="title" idx="4294967295"/>
          </p:nvPr>
        </p:nvSpPr>
        <p:spPr>
          <a:xfrm>
            <a:off x="611660" y="145048"/>
            <a:ext cx="5316538" cy="704850"/>
          </a:xfrm>
        </p:spPr>
        <p:txBody>
          <a:bodyPr/>
          <a:lstStyle/>
          <a:p>
            <a:r>
              <a:rPr lang="en-IN" sz="2400" b="1" dirty="0">
                <a:effectLst/>
                <a:latin typeface="Calibri" panose="020F0502020204030204" pitchFamily="34" charset="0"/>
                <a:ea typeface="Calibri" panose="020F0502020204030204" pitchFamily="34" charset="0"/>
              </a:rPr>
              <a:t>DoS Attack Simulation: Evidence, Results, and Conclusion</a:t>
            </a:r>
            <a:endParaRPr lang="en-IN" dirty="0"/>
          </a:p>
        </p:txBody>
      </p:sp>
      <p:sp>
        <p:nvSpPr>
          <p:cNvPr id="3" name="Text Placeholder 2">
            <a:extLst>
              <a:ext uri="{FF2B5EF4-FFF2-40B4-BE49-F238E27FC236}">
                <a16:creationId xmlns:a16="http://schemas.microsoft.com/office/drawing/2014/main" id="{EE0CDF83-64C9-4DAA-B300-FEE46A670153}"/>
              </a:ext>
            </a:extLst>
          </p:cNvPr>
          <p:cNvSpPr>
            <a:spLocks noGrp="1"/>
          </p:cNvSpPr>
          <p:nvPr>
            <p:ph type="body" idx="4294967295"/>
          </p:nvPr>
        </p:nvSpPr>
        <p:spPr>
          <a:xfrm>
            <a:off x="302741" y="900584"/>
            <a:ext cx="6034088" cy="3043238"/>
          </a:xfrm>
        </p:spPr>
        <p:txBody>
          <a:bodyPr/>
          <a:lstStyle/>
          <a:p>
            <a:pPr marL="0" marR="0" indent="0">
              <a:lnSpc>
                <a:spcPts val="1485"/>
              </a:lnSpc>
              <a:spcBef>
                <a:spcPts val="0"/>
              </a:spcBef>
              <a:spcAft>
                <a:spcPts val="0"/>
              </a:spcAft>
              <a:buNone/>
            </a:pPr>
            <a:r>
              <a:rPr lang="en-IN" sz="1400" b="1" u="sng" dirty="0">
                <a:effectLst/>
                <a:latin typeface="Times New Roman" panose="02020603050405020304" pitchFamily="18" charset="0"/>
                <a:ea typeface="Times New Roman" panose="02020603050405020304" pitchFamily="18" charset="0"/>
              </a:rPr>
              <a:t>Summary of the Screenshots Below:</a:t>
            </a:r>
            <a:r>
              <a:rPr lang="en-IN" sz="1400" b="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Installing VirtualBox/Kali Linux OS (VM)/cloning the</a:t>
            </a:r>
            <a:r>
              <a:rPr lang="en-IN" sz="1400" b="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Kali Linux VM and installing Python3 on the attacking Kali Linux VM</a:t>
            </a:r>
            <a:r>
              <a:rPr lang="en-IN" sz="1800" dirty="0">
                <a:effectLst/>
                <a:latin typeface="Times New Roman" panose="02020603050405020304" pitchFamily="18" charset="0"/>
                <a:ea typeface="Times New Roman" panose="02020603050405020304" pitchFamily="18" charset="0"/>
              </a:rPr>
              <a:t>.</a:t>
            </a:r>
          </a:p>
          <a:p>
            <a:pPr marL="0" marR="0" indent="0">
              <a:lnSpc>
                <a:spcPts val="1485"/>
              </a:lnSpc>
              <a:spcBef>
                <a:spcPts val="0"/>
              </a:spcBef>
              <a:spcAft>
                <a:spcPts val="0"/>
              </a:spcAft>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DAB8962A-1669-4D48-8E7A-7641BD32D0A0}"/>
              </a:ext>
            </a:extLst>
          </p:cNvPr>
          <p:cNvPicPr>
            <a:picLocks noChangeAspect="1"/>
          </p:cNvPicPr>
          <p:nvPr/>
        </p:nvPicPr>
        <p:blipFill>
          <a:blip r:embed="rId2"/>
          <a:stretch>
            <a:fillRect/>
          </a:stretch>
        </p:blipFill>
        <p:spPr>
          <a:xfrm>
            <a:off x="1368897" y="1553182"/>
            <a:ext cx="4309034" cy="3393469"/>
          </a:xfrm>
          <a:prstGeom prst="rect">
            <a:avLst/>
          </a:prstGeom>
        </p:spPr>
      </p:pic>
    </p:spTree>
    <p:extLst>
      <p:ext uri="{BB962C8B-B14F-4D97-AF65-F5344CB8AC3E}">
        <p14:creationId xmlns:p14="http://schemas.microsoft.com/office/powerpoint/2010/main" val="1567215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1BDD-EC24-4D89-86D3-0B069608E7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a:extLst>
              <a:ext uri="{FF2B5EF4-FFF2-40B4-BE49-F238E27FC236}">
                <a16:creationId xmlns:a16="http://schemas.microsoft.com/office/drawing/2014/main" id="{C8A18EF8-157F-462D-B840-10E715008D65}"/>
              </a:ext>
            </a:extLst>
          </p:cNvPr>
          <p:cNvPicPr>
            <a:picLocks noChangeAspect="1"/>
          </p:cNvPicPr>
          <p:nvPr/>
        </p:nvPicPr>
        <p:blipFill>
          <a:blip r:embed="rId2"/>
          <a:stretch>
            <a:fillRect/>
          </a:stretch>
        </p:blipFill>
        <p:spPr>
          <a:xfrm>
            <a:off x="1062038" y="266700"/>
            <a:ext cx="6826616" cy="4483151"/>
          </a:xfrm>
          <a:prstGeom prst="rect">
            <a:avLst/>
          </a:prstGeom>
        </p:spPr>
      </p:pic>
    </p:spTree>
    <p:extLst>
      <p:ext uri="{BB962C8B-B14F-4D97-AF65-F5344CB8AC3E}">
        <p14:creationId xmlns:p14="http://schemas.microsoft.com/office/powerpoint/2010/main" val="3110680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420F2-DFE1-4FC2-8C30-7B68AC52AF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a:extLst>
              <a:ext uri="{FF2B5EF4-FFF2-40B4-BE49-F238E27FC236}">
                <a16:creationId xmlns:a16="http://schemas.microsoft.com/office/drawing/2014/main" id="{672F4C9C-0734-4D58-8628-97A7888668B0}"/>
              </a:ext>
            </a:extLst>
          </p:cNvPr>
          <p:cNvPicPr>
            <a:picLocks noChangeAspect="1"/>
          </p:cNvPicPr>
          <p:nvPr/>
        </p:nvPicPr>
        <p:blipFill>
          <a:blip r:embed="rId2"/>
          <a:stretch>
            <a:fillRect/>
          </a:stretch>
        </p:blipFill>
        <p:spPr>
          <a:xfrm>
            <a:off x="1462088" y="90487"/>
            <a:ext cx="6026108" cy="4807967"/>
          </a:xfrm>
          <a:prstGeom prst="rect">
            <a:avLst/>
          </a:prstGeom>
        </p:spPr>
      </p:pic>
    </p:spTree>
    <p:extLst>
      <p:ext uri="{BB962C8B-B14F-4D97-AF65-F5344CB8AC3E}">
        <p14:creationId xmlns:p14="http://schemas.microsoft.com/office/powerpoint/2010/main" val="3845180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31098D-AE34-41CC-836C-D5A944770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DBFDE8DF-7D84-4F53-8DCF-5472FDFFFB3B}"/>
              </a:ext>
            </a:extLst>
          </p:cNvPr>
          <p:cNvPicPr>
            <a:picLocks noChangeAspect="1"/>
          </p:cNvPicPr>
          <p:nvPr/>
        </p:nvPicPr>
        <p:blipFill>
          <a:blip r:embed="rId2"/>
          <a:stretch>
            <a:fillRect/>
          </a:stretch>
        </p:blipFill>
        <p:spPr>
          <a:xfrm>
            <a:off x="1458329" y="0"/>
            <a:ext cx="6054580" cy="5000806"/>
          </a:xfrm>
          <a:prstGeom prst="rect">
            <a:avLst/>
          </a:prstGeom>
        </p:spPr>
      </p:pic>
    </p:spTree>
    <p:extLst>
      <p:ext uri="{BB962C8B-B14F-4D97-AF65-F5344CB8AC3E}">
        <p14:creationId xmlns:p14="http://schemas.microsoft.com/office/powerpoint/2010/main" val="270839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4000" b="1" dirty="0">
                <a:effectLst/>
                <a:latin typeface="Times New Roman" panose="02020603050405020304" pitchFamily="18" charset="0"/>
                <a:ea typeface="Times New Roman" panose="02020603050405020304" pitchFamily="18" charset="0"/>
              </a:rPr>
              <a:t>DoS Simulation (SYN Flood)</a:t>
            </a:r>
            <a:endParaRPr sz="8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FFAFA-6D75-443D-8577-B85CA74DCF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3">
            <a:extLst>
              <a:ext uri="{FF2B5EF4-FFF2-40B4-BE49-F238E27FC236}">
                <a16:creationId xmlns:a16="http://schemas.microsoft.com/office/drawing/2014/main" id="{E1F75F15-BA75-4B2A-AD80-01F26D999147}"/>
              </a:ext>
            </a:extLst>
          </p:cNvPr>
          <p:cNvPicPr>
            <a:picLocks noChangeAspect="1"/>
          </p:cNvPicPr>
          <p:nvPr/>
        </p:nvPicPr>
        <p:blipFill>
          <a:blip r:embed="rId2"/>
          <a:stretch>
            <a:fillRect/>
          </a:stretch>
        </p:blipFill>
        <p:spPr>
          <a:xfrm>
            <a:off x="1624012" y="204787"/>
            <a:ext cx="5895975" cy="4733925"/>
          </a:xfrm>
          <a:prstGeom prst="rect">
            <a:avLst/>
          </a:prstGeom>
        </p:spPr>
      </p:pic>
    </p:spTree>
    <p:extLst>
      <p:ext uri="{BB962C8B-B14F-4D97-AF65-F5344CB8AC3E}">
        <p14:creationId xmlns:p14="http://schemas.microsoft.com/office/powerpoint/2010/main" val="4191876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0683BE-E08B-48DA-B744-38BAB0165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3">
            <a:extLst>
              <a:ext uri="{FF2B5EF4-FFF2-40B4-BE49-F238E27FC236}">
                <a16:creationId xmlns:a16="http://schemas.microsoft.com/office/drawing/2014/main" id="{3192BC1C-A141-4111-975B-AA892478AC49}"/>
              </a:ext>
            </a:extLst>
          </p:cNvPr>
          <p:cNvPicPr>
            <a:picLocks noChangeAspect="1"/>
          </p:cNvPicPr>
          <p:nvPr/>
        </p:nvPicPr>
        <p:blipFill>
          <a:blip r:embed="rId2"/>
          <a:stretch>
            <a:fillRect/>
          </a:stretch>
        </p:blipFill>
        <p:spPr>
          <a:xfrm>
            <a:off x="1614487" y="184322"/>
            <a:ext cx="5915025" cy="4762500"/>
          </a:xfrm>
          <a:prstGeom prst="rect">
            <a:avLst/>
          </a:prstGeom>
        </p:spPr>
      </p:pic>
    </p:spTree>
    <p:extLst>
      <p:ext uri="{BB962C8B-B14F-4D97-AF65-F5344CB8AC3E}">
        <p14:creationId xmlns:p14="http://schemas.microsoft.com/office/powerpoint/2010/main" val="2874484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B0AB9F-9A7D-417E-8418-E1B4B8FDC2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3">
            <a:extLst>
              <a:ext uri="{FF2B5EF4-FFF2-40B4-BE49-F238E27FC236}">
                <a16:creationId xmlns:a16="http://schemas.microsoft.com/office/drawing/2014/main" id="{08BFA0EF-4395-4247-A5A3-4D8FEAAB78AE}"/>
              </a:ext>
            </a:extLst>
          </p:cNvPr>
          <p:cNvPicPr>
            <a:picLocks noChangeAspect="1"/>
          </p:cNvPicPr>
          <p:nvPr/>
        </p:nvPicPr>
        <p:blipFill>
          <a:blip r:embed="rId2"/>
          <a:stretch>
            <a:fillRect/>
          </a:stretch>
        </p:blipFill>
        <p:spPr>
          <a:xfrm>
            <a:off x="862012" y="242887"/>
            <a:ext cx="7419975" cy="4657725"/>
          </a:xfrm>
          <a:prstGeom prst="rect">
            <a:avLst/>
          </a:prstGeom>
        </p:spPr>
      </p:pic>
    </p:spTree>
    <p:extLst>
      <p:ext uri="{BB962C8B-B14F-4D97-AF65-F5344CB8AC3E}">
        <p14:creationId xmlns:p14="http://schemas.microsoft.com/office/powerpoint/2010/main" val="1759587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68114-DA6B-45BB-B332-2BEF7167B8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4" name="Picture 3">
            <a:extLst>
              <a:ext uri="{FF2B5EF4-FFF2-40B4-BE49-F238E27FC236}">
                <a16:creationId xmlns:a16="http://schemas.microsoft.com/office/drawing/2014/main" id="{1689C5FD-AEE1-4F23-8C9D-95DA4DB18B50}"/>
              </a:ext>
            </a:extLst>
          </p:cNvPr>
          <p:cNvPicPr>
            <a:picLocks noChangeAspect="1"/>
          </p:cNvPicPr>
          <p:nvPr/>
        </p:nvPicPr>
        <p:blipFill>
          <a:blip r:embed="rId2"/>
          <a:stretch>
            <a:fillRect/>
          </a:stretch>
        </p:blipFill>
        <p:spPr>
          <a:xfrm>
            <a:off x="704850" y="195262"/>
            <a:ext cx="7734300" cy="4752975"/>
          </a:xfrm>
          <a:prstGeom prst="rect">
            <a:avLst/>
          </a:prstGeom>
        </p:spPr>
      </p:pic>
    </p:spTree>
    <p:extLst>
      <p:ext uri="{BB962C8B-B14F-4D97-AF65-F5344CB8AC3E}">
        <p14:creationId xmlns:p14="http://schemas.microsoft.com/office/powerpoint/2010/main" val="3472554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903838-E7E8-43B5-9B69-9A1ED5502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4" name="TextBox 3">
            <a:extLst>
              <a:ext uri="{FF2B5EF4-FFF2-40B4-BE49-F238E27FC236}">
                <a16:creationId xmlns:a16="http://schemas.microsoft.com/office/drawing/2014/main" id="{8EA89D67-199E-4A79-8956-B39545B2549F}"/>
              </a:ext>
            </a:extLst>
          </p:cNvPr>
          <p:cNvSpPr txBox="1"/>
          <p:nvPr/>
        </p:nvSpPr>
        <p:spPr>
          <a:xfrm>
            <a:off x="1002442" y="244448"/>
            <a:ext cx="5725811" cy="1501821"/>
          </a:xfrm>
          <a:prstGeom prst="rect">
            <a:avLst/>
          </a:prstGeom>
          <a:noFill/>
        </p:spPr>
        <p:txBody>
          <a:bodyPr wrap="square">
            <a:spAutoFit/>
          </a:bodyPr>
          <a:lstStyle/>
          <a:p>
            <a:pPr marL="0" marR="76200">
              <a:lnSpc>
                <a:spcPct val="105000"/>
              </a:lnSpc>
              <a:spcBef>
                <a:spcPts val="0"/>
              </a:spcBef>
              <a:spcAft>
                <a:spcPts val="0"/>
              </a:spcAft>
            </a:pPr>
            <a:r>
              <a:rPr lang="en-IN" sz="1400" b="1" u="sng" dirty="0">
                <a:effectLst/>
                <a:latin typeface="Times New Roman" panose="02020603050405020304" pitchFamily="18" charset="0"/>
                <a:ea typeface="Times New Roman" panose="02020603050405020304" pitchFamily="18" charset="0"/>
              </a:rPr>
              <a:t>Summary of the Screenshots Below:</a:t>
            </a:r>
            <a:r>
              <a:rPr lang="en-IN" sz="1400" b="1" dirty="0">
                <a:effectLst/>
                <a:latin typeface="Times New Roman" panose="02020603050405020304" pitchFamily="18" charset="0"/>
                <a:ea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Opening the Python DoS script on the</a:t>
            </a:r>
            <a:r>
              <a:rPr lang="en-IN" sz="1200" b="1" dirty="0">
                <a:effectLst/>
                <a:latin typeface="Times New Roman" panose="02020603050405020304" pitchFamily="18" charset="0"/>
                <a:ea typeface="Times New Roman" panose="02020603050405020304" pitchFamily="18" charset="0"/>
              </a:rPr>
              <a:t> </a:t>
            </a:r>
            <a:r>
              <a:rPr lang="en-IN" sz="1200" b="1" u="sng" dirty="0">
                <a:effectLst/>
                <a:latin typeface="Times New Roman" panose="02020603050405020304" pitchFamily="18" charset="0"/>
                <a:ea typeface="Times New Roman" panose="02020603050405020304" pitchFamily="18" charset="0"/>
              </a:rPr>
              <a:t>attacking</a:t>
            </a:r>
            <a:r>
              <a:rPr lang="en-IN" sz="1200" b="1" dirty="0">
                <a:effectLst/>
                <a:latin typeface="Times New Roman" panose="02020603050405020304" pitchFamily="18" charset="0"/>
                <a:ea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VM</a:t>
            </a:r>
            <a:r>
              <a:rPr lang="en-IN" sz="1200" b="1" dirty="0">
                <a:effectLst/>
                <a:latin typeface="Times New Roman" panose="02020603050405020304" pitchFamily="18" charset="0"/>
                <a:ea typeface="Times New Roman" panose="02020603050405020304" pitchFamily="18" charset="0"/>
              </a:rPr>
              <a:t> </a:t>
            </a:r>
            <a:r>
              <a:rPr lang="en-IN" sz="12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b="1" dirty="0">
                <a:effectLst/>
                <a:latin typeface="Times New Roman" panose="02020603050405020304" pitchFamily="18" charset="0"/>
                <a:ea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Getting the IP address of the target website (http://www.hackertyper.com) </a:t>
            </a:r>
            <a:r>
              <a:rPr lang="en-IN" sz="12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dirty="0">
                <a:effectLst/>
                <a:latin typeface="Times New Roman" panose="02020603050405020304" pitchFamily="18" charset="0"/>
                <a:ea typeface="Times New Roman" panose="02020603050405020304" pitchFamily="18" charset="0"/>
              </a:rPr>
              <a:t> Python DoS script being used against hackertyper.com (which, in this scenario, the website was running on the </a:t>
            </a:r>
            <a:r>
              <a:rPr lang="en-IN" sz="1200" b="1" u="sng" dirty="0">
                <a:effectLst/>
                <a:latin typeface="Times New Roman" panose="02020603050405020304" pitchFamily="18" charset="0"/>
                <a:ea typeface="Times New Roman" panose="02020603050405020304" pitchFamily="18" charset="0"/>
              </a:rPr>
              <a:t>cloned</a:t>
            </a:r>
            <a:r>
              <a:rPr lang="en-IN" sz="1200" b="1" dirty="0">
                <a:effectLst/>
                <a:latin typeface="Times New Roman" panose="02020603050405020304" pitchFamily="18" charset="0"/>
                <a:ea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VM)</a:t>
            </a:r>
            <a:r>
              <a:rPr lang="en-IN" sz="1200" b="1" dirty="0">
                <a:effectLst/>
                <a:latin typeface="Times New Roman" panose="02020603050405020304" pitchFamily="18" charset="0"/>
                <a:ea typeface="Times New Roman" panose="02020603050405020304" pitchFamily="18" charset="0"/>
              </a:rPr>
              <a:t> </a:t>
            </a:r>
            <a:r>
              <a:rPr lang="en-IN" sz="1200" baseline="30000" dirty="0">
                <a:effectLst/>
                <a:latin typeface="Wingdings" panose="05000000000000000000" pitchFamily="2" charset="2"/>
                <a:ea typeface="Wingdings" panose="05000000000000000000" pitchFamily="2" charset="2"/>
                <a:cs typeface="Wingdings" panose="05000000000000000000" pitchFamily="2" charset="2"/>
              </a:rPr>
              <a:t>à</a:t>
            </a:r>
            <a:r>
              <a:rPr lang="en-IN" sz="1200" b="1" dirty="0">
                <a:effectLst/>
                <a:latin typeface="Times New Roman" panose="02020603050405020304" pitchFamily="18" charset="0"/>
                <a:ea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Stopping the Python DoS script.</a:t>
            </a:r>
          </a:p>
          <a:p>
            <a:pPr marL="0" marR="76200">
              <a:lnSpc>
                <a:spcPct val="105000"/>
              </a:lnSpc>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76200">
              <a:lnSpc>
                <a:spcPct val="105000"/>
              </a:lnSpc>
              <a:spcBef>
                <a:spcPts val="0"/>
              </a:spcBef>
              <a:spcAft>
                <a:spcPts val="0"/>
              </a:spcAft>
            </a:pPr>
            <a:endParaRPr lang="en-IN" sz="1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F35349E-C296-4AE4-A05A-F198B815128F}"/>
              </a:ext>
            </a:extLst>
          </p:cNvPr>
          <p:cNvPicPr>
            <a:picLocks noChangeAspect="1"/>
          </p:cNvPicPr>
          <p:nvPr/>
        </p:nvPicPr>
        <p:blipFill>
          <a:blip r:embed="rId2"/>
          <a:stretch>
            <a:fillRect/>
          </a:stretch>
        </p:blipFill>
        <p:spPr>
          <a:xfrm>
            <a:off x="1200149" y="1430640"/>
            <a:ext cx="5583710" cy="3476949"/>
          </a:xfrm>
          <a:prstGeom prst="rect">
            <a:avLst/>
          </a:prstGeom>
        </p:spPr>
      </p:pic>
    </p:spTree>
    <p:extLst>
      <p:ext uri="{BB962C8B-B14F-4D97-AF65-F5344CB8AC3E}">
        <p14:creationId xmlns:p14="http://schemas.microsoft.com/office/powerpoint/2010/main" val="406145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5EE2E6-6B2F-4042-8C8F-7E0A9F0A4C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a:extLst>
              <a:ext uri="{FF2B5EF4-FFF2-40B4-BE49-F238E27FC236}">
                <a16:creationId xmlns:a16="http://schemas.microsoft.com/office/drawing/2014/main" id="{F57A738A-AD23-493A-9D36-465E5D65DE1F}"/>
              </a:ext>
            </a:extLst>
          </p:cNvPr>
          <p:cNvPicPr>
            <a:picLocks noChangeAspect="1"/>
          </p:cNvPicPr>
          <p:nvPr/>
        </p:nvPicPr>
        <p:blipFill>
          <a:blip r:embed="rId2"/>
          <a:stretch>
            <a:fillRect/>
          </a:stretch>
        </p:blipFill>
        <p:spPr>
          <a:xfrm>
            <a:off x="1133475" y="423862"/>
            <a:ext cx="6877050" cy="4295775"/>
          </a:xfrm>
          <a:prstGeom prst="rect">
            <a:avLst/>
          </a:prstGeom>
        </p:spPr>
      </p:pic>
    </p:spTree>
    <p:extLst>
      <p:ext uri="{BB962C8B-B14F-4D97-AF65-F5344CB8AC3E}">
        <p14:creationId xmlns:p14="http://schemas.microsoft.com/office/powerpoint/2010/main" val="2692264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8DCEC-486B-4026-BAA3-DB143FA0C9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4" name="Picture 3">
            <a:extLst>
              <a:ext uri="{FF2B5EF4-FFF2-40B4-BE49-F238E27FC236}">
                <a16:creationId xmlns:a16="http://schemas.microsoft.com/office/drawing/2014/main" id="{2FAB9183-DD97-4729-BDA8-D9DA102DA047}"/>
              </a:ext>
            </a:extLst>
          </p:cNvPr>
          <p:cNvPicPr>
            <a:picLocks noChangeAspect="1"/>
          </p:cNvPicPr>
          <p:nvPr/>
        </p:nvPicPr>
        <p:blipFill>
          <a:blip r:embed="rId2"/>
          <a:stretch>
            <a:fillRect/>
          </a:stretch>
        </p:blipFill>
        <p:spPr>
          <a:xfrm>
            <a:off x="476250" y="71437"/>
            <a:ext cx="8191500" cy="5000625"/>
          </a:xfrm>
          <a:prstGeom prst="rect">
            <a:avLst/>
          </a:prstGeom>
        </p:spPr>
      </p:pic>
    </p:spTree>
    <p:extLst>
      <p:ext uri="{BB962C8B-B14F-4D97-AF65-F5344CB8AC3E}">
        <p14:creationId xmlns:p14="http://schemas.microsoft.com/office/powerpoint/2010/main" val="1804409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C98B92-B7E5-4BFF-ACF8-0814748751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3" name="Rectangle 2">
            <a:extLst>
              <a:ext uri="{FF2B5EF4-FFF2-40B4-BE49-F238E27FC236}">
                <a16:creationId xmlns:a16="http://schemas.microsoft.com/office/drawing/2014/main" id="{1B7A6D76-B914-44E3-B6CF-527E365E8563}"/>
              </a:ext>
            </a:extLst>
          </p:cNvPr>
          <p:cNvSpPr>
            <a:spLocks noChangeArrowheads="1"/>
          </p:cNvSpPr>
          <p:nvPr/>
        </p:nvSpPr>
        <p:spPr bwMode="auto">
          <a:xfrm>
            <a:off x="1007076" y="506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a:ln>
                  <a:noFill/>
                </a:ln>
                <a:solidFill>
                  <a:schemeClr val="tx1"/>
                </a:solidFill>
                <a:effectLst/>
                <a:latin typeface="Arial" panose="020B0604020202020204" pitchFamily="34" charset="0"/>
                <a:ea typeface="Times New Roman" panose="02020603050405020304" pitchFamily="18" charset="0"/>
              </a:rPr>
              <a:t>(Please Zoom In)</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hackertyper.com running on the</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sng" strike="noStrike" cap="none" normalizeH="0" baseline="0">
                <a:ln>
                  <a:noFill/>
                </a:ln>
                <a:solidFill>
                  <a:schemeClr val="tx1"/>
                </a:solidFill>
                <a:effectLst/>
                <a:latin typeface="Arial" panose="020B0604020202020204" pitchFamily="34" charset="0"/>
                <a:ea typeface="Times New Roman" panose="02020603050405020304" pitchFamily="18" charset="0"/>
              </a:rPr>
              <a:t>cloned</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Kali Linux VM:</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0">
            <a:extLst>
              <a:ext uri="{FF2B5EF4-FFF2-40B4-BE49-F238E27FC236}">
                <a16:creationId xmlns:a16="http://schemas.microsoft.com/office/drawing/2014/main" id="{80DCEA4A-7833-4F78-A27E-75A3E9826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076" y="1139876"/>
            <a:ext cx="669925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D95806-297C-435A-A7CA-A21C0CB1FE08}"/>
              </a:ext>
            </a:extLst>
          </p:cNvPr>
          <p:cNvSpPr>
            <a:spLocks noChangeArrowheads="1"/>
          </p:cNvSpPr>
          <p:nvPr/>
        </p:nvSpPr>
        <p:spPr bwMode="auto">
          <a:xfrm>
            <a:off x="1007076" y="963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6747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02E23F-E301-4F9C-B351-D59D457E5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4" name="Picture 3">
            <a:extLst>
              <a:ext uri="{FF2B5EF4-FFF2-40B4-BE49-F238E27FC236}">
                <a16:creationId xmlns:a16="http://schemas.microsoft.com/office/drawing/2014/main" id="{89A987FD-55A1-4967-80E6-EFF374A9DC25}"/>
              </a:ext>
            </a:extLst>
          </p:cNvPr>
          <p:cNvPicPr>
            <a:picLocks noChangeAspect="1"/>
          </p:cNvPicPr>
          <p:nvPr/>
        </p:nvPicPr>
        <p:blipFill>
          <a:blip r:embed="rId2"/>
          <a:stretch>
            <a:fillRect/>
          </a:stretch>
        </p:blipFill>
        <p:spPr>
          <a:xfrm>
            <a:off x="738187" y="328612"/>
            <a:ext cx="7667625" cy="4486275"/>
          </a:xfrm>
          <a:prstGeom prst="rect">
            <a:avLst/>
          </a:prstGeom>
        </p:spPr>
      </p:pic>
    </p:spTree>
    <p:extLst>
      <p:ext uri="{BB962C8B-B14F-4D97-AF65-F5344CB8AC3E}">
        <p14:creationId xmlns:p14="http://schemas.microsoft.com/office/powerpoint/2010/main" val="1743182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8C203-DEF8-4C93-BCFD-948490926D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4" name="Picture 3">
            <a:extLst>
              <a:ext uri="{FF2B5EF4-FFF2-40B4-BE49-F238E27FC236}">
                <a16:creationId xmlns:a16="http://schemas.microsoft.com/office/drawing/2014/main" id="{B406B795-5426-4849-9043-5B82093407F7}"/>
              </a:ext>
            </a:extLst>
          </p:cNvPr>
          <p:cNvPicPr>
            <a:picLocks noChangeAspect="1"/>
          </p:cNvPicPr>
          <p:nvPr/>
        </p:nvPicPr>
        <p:blipFill>
          <a:blip r:embed="rId2"/>
          <a:stretch>
            <a:fillRect/>
          </a:stretch>
        </p:blipFill>
        <p:spPr>
          <a:xfrm>
            <a:off x="695325" y="152400"/>
            <a:ext cx="7753350" cy="4838700"/>
          </a:xfrm>
          <a:prstGeom prst="rect">
            <a:avLst/>
          </a:prstGeom>
        </p:spPr>
      </p:pic>
    </p:spTree>
    <p:extLst>
      <p:ext uri="{BB962C8B-B14F-4D97-AF65-F5344CB8AC3E}">
        <p14:creationId xmlns:p14="http://schemas.microsoft.com/office/powerpoint/2010/main" val="1767827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4"/>
          <p:cNvSpPr txBox="1">
            <a:spLocks noGrp="1"/>
          </p:cNvSpPr>
          <p:nvPr>
            <p:ph type="subTitle" idx="4294967295"/>
          </p:nvPr>
        </p:nvSpPr>
        <p:spPr>
          <a:xfrm>
            <a:off x="84456" y="82811"/>
            <a:ext cx="9059543" cy="4957022"/>
          </a:xfrm>
          <a:prstGeom prst="rect">
            <a:avLst/>
          </a:prstGeom>
        </p:spPr>
        <p:txBody>
          <a:bodyPr spcFirstLastPara="1" wrap="square" lIns="0" tIns="0" rIns="0" bIns="0" anchor="t" anchorCtr="0">
            <a:noAutofit/>
          </a:bodyPr>
          <a:lstStyle/>
          <a:p>
            <a:pPr marR="38100" indent="457200">
              <a:lnSpc>
                <a:spcPct val="99000"/>
              </a:lnSpc>
            </a:pPr>
            <a:r>
              <a:rPr lang="en-IN" sz="1800" dirty="0">
                <a:effectLst/>
                <a:latin typeface="Times New Roman" panose="02020603050405020304" pitchFamily="18" charset="0"/>
                <a:ea typeface="Times New Roman" panose="02020603050405020304" pitchFamily="18" charset="0"/>
              </a:rPr>
              <a:t>With this project, we have simulated a denial of service (DoS) attack through the development/use of an open-source DoS TCP SYN packet flood Python script prototype  that </a:t>
            </a:r>
            <a:r>
              <a:rPr lang="en-IN" sz="1800" dirty="0">
                <a:latin typeface="Times New Roman" panose="02020603050405020304" pitchFamily="18" charset="0"/>
                <a:ea typeface="Times New Roman" panose="02020603050405020304" pitchFamily="18" charset="0"/>
              </a:rPr>
              <a:t>will be running </a:t>
            </a:r>
            <a:r>
              <a:rPr lang="en-IN" sz="1800" dirty="0">
                <a:effectLst/>
                <a:latin typeface="Times New Roman" panose="02020603050405020304" pitchFamily="18" charset="0"/>
                <a:ea typeface="Times New Roman" panose="02020603050405020304" pitchFamily="18" charset="0"/>
              </a:rPr>
              <a:t>on the attacker’s computer, using Python3 on the Kali Linux OS (VM) which is installed on VirtualBox, to simulate a DoS attack on a targeted network and render the target network unresponsive. </a:t>
            </a:r>
          </a:p>
          <a:p>
            <a:pPr marR="38100" indent="457200">
              <a:lnSpc>
                <a:spcPct val="99000"/>
              </a:lnSpc>
            </a:pPr>
            <a:r>
              <a:rPr lang="en-IN" sz="1800" dirty="0">
                <a:effectLst/>
                <a:latin typeface="Times New Roman" panose="02020603050405020304" pitchFamily="18" charset="0"/>
                <a:ea typeface="Times New Roman" panose="02020603050405020304" pitchFamily="18" charset="0"/>
              </a:rPr>
              <a:t>Furthermore, this Python script, called TCP SYN Packet Flood, floods the target network with SYN packets through the network layer (layers 3/4) through the TCP protocol and port 80 in order to render the target network/server unresponsive by forcing the network/server to consume enough of its resources/bandwidth and leaving a large number of connections half-open. </a:t>
            </a:r>
          </a:p>
          <a:p>
            <a:pPr marR="38100" indent="457200">
              <a:lnSpc>
                <a:spcPct val="99000"/>
              </a:lnSpc>
            </a:pPr>
            <a:r>
              <a:rPr lang="en-IN" sz="1800" dirty="0">
                <a:effectLst/>
                <a:latin typeface="Times New Roman" panose="02020603050405020304" pitchFamily="18" charset="0"/>
                <a:ea typeface="Times New Roman" panose="02020603050405020304" pitchFamily="18" charset="0"/>
              </a:rPr>
              <a:t>Our denial of service attack is local based as it </a:t>
            </a:r>
            <a:r>
              <a:rPr lang="en-IN" sz="1800" dirty="0">
                <a:latin typeface="Times New Roman" panose="02020603050405020304" pitchFamily="18" charset="0"/>
                <a:ea typeface="Times New Roman" panose="02020603050405020304" pitchFamily="18" charset="0"/>
              </a:rPr>
              <a:t>will</a:t>
            </a:r>
            <a:r>
              <a:rPr lang="en-IN" sz="1800" dirty="0">
                <a:effectLst/>
                <a:latin typeface="Times New Roman" panose="02020603050405020304" pitchFamily="18" charset="0"/>
                <a:ea typeface="Times New Roman" panose="02020603050405020304" pitchFamily="18" charset="0"/>
              </a:rPr>
              <a:t> executed through the attacker’s (host user’s) network, who can then, using the Python script against a targeted website/network which is run on a cloned Kali Linux virtual machine that is run on the same network and subnet as the other Kali Linux virtual machine being used to initiate the DoS attack with the Python DoS script (with both virtual machines being located on the attacker’s (host’s) single system), send various requests and bots to flood the targeted website/network, or the attacking system’s own network, through its port(s) (mainly port 80) with SYN packets.</a:t>
            </a:r>
          </a:p>
        </p:txBody>
      </p:sp>
      <p:sp>
        <p:nvSpPr>
          <p:cNvPr id="106" name="Google Shape;106;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6592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barn(inVertical)">
                                      <p:cBhvr>
                                        <p:cTn id="7" dur="500"/>
                                        <p:tgtEl>
                                          <p:spTgt spid="10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5">
                                            <p:txEl>
                                              <p:pRg st="1" end="1"/>
                                            </p:txEl>
                                          </p:spTgt>
                                        </p:tgtEl>
                                        <p:attrNameLst>
                                          <p:attrName>style.visibility</p:attrName>
                                        </p:attrNameLst>
                                      </p:cBhvr>
                                      <p:to>
                                        <p:strVal val="visible"/>
                                      </p:to>
                                    </p:set>
                                    <p:animEffect transition="in" filter="barn(inVertical)">
                                      <p:cBhvr>
                                        <p:cTn id="10" dur="500"/>
                                        <p:tgtEl>
                                          <p:spTgt spid="10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5">
                                            <p:txEl>
                                              <p:pRg st="2" end="2"/>
                                            </p:txEl>
                                          </p:spTgt>
                                        </p:tgtEl>
                                        <p:attrNameLst>
                                          <p:attrName>style.visibility</p:attrName>
                                        </p:attrNameLst>
                                      </p:cBhvr>
                                      <p:to>
                                        <p:strVal val="visible"/>
                                      </p:to>
                                    </p:set>
                                    <p:animEffect transition="in" filter="barn(inVertical)">
                                      <p:cBhvr>
                                        <p:cTn id="13" dur="50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92D66A-071F-43C9-919C-EE8FA3A86B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4" name="TextBox 3">
            <a:extLst>
              <a:ext uri="{FF2B5EF4-FFF2-40B4-BE49-F238E27FC236}">
                <a16:creationId xmlns:a16="http://schemas.microsoft.com/office/drawing/2014/main" id="{D0059CB1-D842-4BB2-9630-BBF9DE91C718}"/>
              </a:ext>
            </a:extLst>
          </p:cNvPr>
          <p:cNvSpPr txBox="1"/>
          <p:nvPr/>
        </p:nvSpPr>
        <p:spPr>
          <a:xfrm>
            <a:off x="631738" y="146563"/>
            <a:ext cx="5639315" cy="492443"/>
          </a:xfrm>
          <a:prstGeom prst="rect">
            <a:avLst/>
          </a:prstGeom>
          <a:noFill/>
        </p:spPr>
        <p:txBody>
          <a:bodyPr wrap="square">
            <a:spAutoFit/>
          </a:bodyPr>
          <a:lstStyle/>
          <a:p>
            <a:pPr marL="0" marR="0" algn="r">
              <a:spcBef>
                <a:spcPts val="0"/>
              </a:spcBef>
              <a:spcAft>
                <a:spcPts val="0"/>
              </a:spcAft>
            </a:pPr>
            <a:endParaRPr lang="en-IN"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IN" sz="1400" b="1" u="sng" dirty="0">
                <a:effectLst/>
                <a:latin typeface="Times New Roman" panose="02020603050405020304" pitchFamily="18" charset="0"/>
                <a:ea typeface="Times New Roman" panose="02020603050405020304" pitchFamily="18" charset="0"/>
              </a:rPr>
              <a:t>(Please Zoom In)</a:t>
            </a:r>
            <a:r>
              <a:rPr lang="en-IN" sz="1400" b="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a:t>
            </a:r>
            <a:r>
              <a:rPr lang="en-IN" sz="1400" b="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Now looking back at the</a:t>
            </a:r>
            <a:r>
              <a:rPr lang="en-IN" sz="1400" b="1" dirty="0">
                <a:effectLst/>
                <a:latin typeface="Times New Roman" panose="02020603050405020304" pitchFamily="18" charset="0"/>
                <a:ea typeface="Times New Roman" panose="02020603050405020304" pitchFamily="18" charset="0"/>
              </a:rPr>
              <a:t> </a:t>
            </a:r>
            <a:r>
              <a:rPr lang="en-IN" sz="1400" b="1" u="sng" dirty="0">
                <a:effectLst/>
                <a:latin typeface="Times New Roman" panose="02020603050405020304" pitchFamily="18" charset="0"/>
                <a:ea typeface="Times New Roman" panose="02020603050405020304" pitchFamily="18" charset="0"/>
              </a:rPr>
              <a:t>cloned</a:t>
            </a:r>
            <a:r>
              <a:rPr lang="en-IN" sz="1400" b="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Kali Linux VM:</a:t>
            </a:r>
            <a:endParaRPr lang="en-IN" sz="1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C04ED52-A479-4522-B0D2-5156C15651BA}"/>
              </a:ext>
            </a:extLst>
          </p:cNvPr>
          <p:cNvPicPr>
            <a:picLocks noChangeAspect="1"/>
          </p:cNvPicPr>
          <p:nvPr/>
        </p:nvPicPr>
        <p:blipFill>
          <a:blip r:embed="rId2"/>
          <a:stretch>
            <a:fillRect/>
          </a:stretch>
        </p:blipFill>
        <p:spPr>
          <a:xfrm>
            <a:off x="346375" y="750158"/>
            <a:ext cx="8315325" cy="4495800"/>
          </a:xfrm>
          <a:prstGeom prst="rect">
            <a:avLst/>
          </a:prstGeom>
        </p:spPr>
      </p:pic>
    </p:spTree>
    <p:extLst>
      <p:ext uri="{BB962C8B-B14F-4D97-AF65-F5344CB8AC3E}">
        <p14:creationId xmlns:p14="http://schemas.microsoft.com/office/powerpoint/2010/main" val="4046315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9A118-03FA-4003-946D-F5B2380E46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3" name="Picture 2">
            <a:extLst>
              <a:ext uri="{FF2B5EF4-FFF2-40B4-BE49-F238E27FC236}">
                <a16:creationId xmlns:a16="http://schemas.microsoft.com/office/drawing/2014/main" id="{21F0CF4C-9DB7-4680-986E-C7B5971621F0}"/>
              </a:ext>
            </a:extLst>
          </p:cNvPr>
          <p:cNvPicPr/>
          <p:nvPr/>
        </p:nvPicPr>
        <p:blipFill>
          <a:blip r:embed="rId2"/>
          <a:srcRect/>
          <a:stretch>
            <a:fillRect/>
          </a:stretch>
        </p:blipFill>
        <p:spPr bwMode="auto">
          <a:xfrm>
            <a:off x="1233805" y="776604"/>
            <a:ext cx="7076114" cy="3894249"/>
          </a:xfrm>
          <a:prstGeom prst="rect">
            <a:avLst/>
          </a:prstGeom>
          <a:noFill/>
        </p:spPr>
      </p:pic>
    </p:spTree>
    <p:extLst>
      <p:ext uri="{BB962C8B-B14F-4D97-AF65-F5344CB8AC3E}">
        <p14:creationId xmlns:p14="http://schemas.microsoft.com/office/powerpoint/2010/main" val="68583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8BE34-3959-406B-8192-0082166DA9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3" name="Picture 2">
            <a:extLst>
              <a:ext uri="{FF2B5EF4-FFF2-40B4-BE49-F238E27FC236}">
                <a16:creationId xmlns:a16="http://schemas.microsoft.com/office/drawing/2014/main" id="{44AFB015-1DBD-4044-B8B0-72BD71F5F776}"/>
              </a:ext>
            </a:extLst>
          </p:cNvPr>
          <p:cNvPicPr/>
          <p:nvPr/>
        </p:nvPicPr>
        <p:blipFill rotWithShape="1">
          <a:blip r:embed="rId2"/>
          <a:srcRect t="5017"/>
          <a:stretch/>
        </p:blipFill>
        <p:spPr bwMode="auto">
          <a:xfrm>
            <a:off x="1676400" y="858520"/>
            <a:ext cx="5791200" cy="34264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7198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4407AE-1E77-433D-9802-313137C500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3" name="Rectangle 2">
            <a:extLst>
              <a:ext uri="{FF2B5EF4-FFF2-40B4-BE49-F238E27FC236}">
                <a16:creationId xmlns:a16="http://schemas.microsoft.com/office/drawing/2014/main" id="{86CBD585-11E7-42FC-9621-68A1F94FA07B}"/>
              </a:ext>
            </a:extLst>
          </p:cNvPr>
          <p:cNvSpPr>
            <a:spLocks noChangeArrowheads="1"/>
          </p:cNvSpPr>
          <p:nvPr/>
        </p:nvSpPr>
        <p:spPr bwMode="auto">
          <a:xfrm>
            <a:off x="504497" y="405060"/>
            <a:ext cx="769357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Summary of the Screenshots Below:</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DoS TCP SYN Flood Attack</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Wireshark Capture Log</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File (on the </a:t>
            </a: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cloned</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Kali Linux VM)  Connection information (of the </a:t>
            </a: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cloned</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Kali Linux VM).</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(Please Zoom In)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15">
            <a:extLst>
              <a:ext uri="{FF2B5EF4-FFF2-40B4-BE49-F238E27FC236}">
                <a16:creationId xmlns:a16="http://schemas.microsoft.com/office/drawing/2014/main" id="{B4DDDD7C-581D-4634-867E-50A483D3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97" y="1228933"/>
            <a:ext cx="7070195" cy="3809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8CBB38-C14B-427D-81B3-DC3836D80F67}"/>
              </a:ext>
            </a:extLst>
          </p:cNvPr>
          <p:cNvSpPr>
            <a:spLocks noChangeArrowheads="1"/>
          </p:cNvSpPr>
          <p:nvPr/>
        </p:nvSpPr>
        <p:spPr bwMode="auto">
          <a:xfrm>
            <a:off x="504497" y="11130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52533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7CE44D-7945-40AD-81C7-78D0140C2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4" name="Picture 3">
            <a:extLst>
              <a:ext uri="{FF2B5EF4-FFF2-40B4-BE49-F238E27FC236}">
                <a16:creationId xmlns:a16="http://schemas.microsoft.com/office/drawing/2014/main" id="{13256DB4-2A55-48CB-8746-4838985101B3}"/>
              </a:ext>
            </a:extLst>
          </p:cNvPr>
          <p:cNvPicPr>
            <a:picLocks noChangeAspect="1"/>
          </p:cNvPicPr>
          <p:nvPr/>
        </p:nvPicPr>
        <p:blipFill>
          <a:blip r:embed="rId2"/>
          <a:stretch>
            <a:fillRect/>
          </a:stretch>
        </p:blipFill>
        <p:spPr>
          <a:xfrm>
            <a:off x="347662" y="238125"/>
            <a:ext cx="8448675" cy="4667250"/>
          </a:xfrm>
          <a:prstGeom prst="rect">
            <a:avLst/>
          </a:prstGeom>
        </p:spPr>
      </p:pic>
    </p:spTree>
    <p:extLst>
      <p:ext uri="{BB962C8B-B14F-4D97-AF65-F5344CB8AC3E}">
        <p14:creationId xmlns:p14="http://schemas.microsoft.com/office/powerpoint/2010/main" val="1088846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488FE-7F49-4EF9-B7F6-A4BF732BAE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4" name="Picture 3">
            <a:extLst>
              <a:ext uri="{FF2B5EF4-FFF2-40B4-BE49-F238E27FC236}">
                <a16:creationId xmlns:a16="http://schemas.microsoft.com/office/drawing/2014/main" id="{04AE3A30-63CD-42D8-B963-C38B9E76E69B}"/>
              </a:ext>
            </a:extLst>
          </p:cNvPr>
          <p:cNvPicPr>
            <a:picLocks noChangeAspect="1"/>
          </p:cNvPicPr>
          <p:nvPr/>
        </p:nvPicPr>
        <p:blipFill>
          <a:blip r:embed="rId2"/>
          <a:stretch>
            <a:fillRect/>
          </a:stretch>
        </p:blipFill>
        <p:spPr>
          <a:xfrm>
            <a:off x="1676400" y="76200"/>
            <a:ext cx="5791200" cy="4991100"/>
          </a:xfrm>
          <a:prstGeom prst="rect">
            <a:avLst/>
          </a:prstGeom>
        </p:spPr>
      </p:pic>
    </p:spTree>
    <p:extLst>
      <p:ext uri="{BB962C8B-B14F-4D97-AF65-F5344CB8AC3E}">
        <p14:creationId xmlns:p14="http://schemas.microsoft.com/office/powerpoint/2010/main" val="3860010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02D6E0-9BF8-47D6-9E78-E1AA5429E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3" name="Rectangle 2">
            <a:extLst>
              <a:ext uri="{FF2B5EF4-FFF2-40B4-BE49-F238E27FC236}">
                <a16:creationId xmlns:a16="http://schemas.microsoft.com/office/drawing/2014/main" id="{CEB2E1C8-E75D-488B-90C9-D5587E325094}"/>
              </a:ext>
            </a:extLst>
          </p:cNvPr>
          <p:cNvSpPr>
            <a:spLocks noChangeArrowheads="1"/>
          </p:cNvSpPr>
          <p:nvPr/>
        </p:nvSpPr>
        <p:spPr bwMode="auto">
          <a:xfrm>
            <a:off x="435128" y="304734"/>
            <a:ext cx="501974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Summary of the Screenshots Below:</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Python DoS script being used against hackertyper.com</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(which, in this scenario, the website was running on the </a:t>
            </a: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attacking</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VM) </a:t>
            </a:r>
            <a:r>
              <a:rPr kumimoji="0" lang="en-US" altLang="en-US" sz="2400" b="0" i="0" u="none" strike="noStrike" cap="none" normalizeH="0" baseline="30000" dirty="0">
                <a:ln>
                  <a:noFill/>
                </a:ln>
                <a:solidFill>
                  <a:schemeClr val="tx1"/>
                </a:solidFill>
                <a:effectLst/>
                <a:latin typeface="Arial" panose="020B0604020202020204" pitchFamily="34" charset="0"/>
                <a:ea typeface="Wingdings" panose="05000000000000000000" pitchFamily="2" charset="2"/>
                <a:cs typeface="Wingdings" panose="05000000000000000000" pitchFamily="2" charset="2"/>
              </a:rPr>
              <a:t>à</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Stopping the Python DoS script.</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17">
            <a:extLst>
              <a:ext uri="{FF2B5EF4-FFF2-40B4-BE49-F238E27FC236}">
                <a16:creationId xmlns:a16="http://schemas.microsoft.com/office/drawing/2014/main" id="{1D62581B-1600-4038-9FE9-43384FAAD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392"/>
          <a:stretch>
            <a:fillRect/>
          </a:stretch>
        </p:blipFill>
        <p:spPr bwMode="auto">
          <a:xfrm>
            <a:off x="334229" y="1303907"/>
            <a:ext cx="5676900" cy="3343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C3B429-3023-40F9-AAE7-BBC8BAE95E09}"/>
              </a:ext>
            </a:extLst>
          </p:cNvPr>
          <p:cNvSpPr>
            <a:spLocks noChangeArrowheads="1"/>
          </p:cNvSpPr>
          <p:nvPr/>
        </p:nvSpPr>
        <p:spPr bwMode="auto">
          <a:xfrm>
            <a:off x="334229" y="12896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87880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7A0BB2-8B16-462D-850A-ECCA0E884E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3" name="Rectangle 2">
            <a:extLst>
              <a:ext uri="{FF2B5EF4-FFF2-40B4-BE49-F238E27FC236}">
                <a16:creationId xmlns:a16="http://schemas.microsoft.com/office/drawing/2014/main" id="{0D101FEE-DE05-41A9-876B-A409F12C70F2}"/>
              </a:ext>
            </a:extLst>
          </p:cNvPr>
          <p:cNvSpPr>
            <a:spLocks noChangeArrowheads="1"/>
          </p:cNvSpPr>
          <p:nvPr/>
        </p:nvSpPr>
        <p:spPr bwMode="auto">
          <a:xfrm>
            <a:off x="994719" y="72287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a:ln>
                  <a:noFill/>
                </a:ln>
                <a:solidFill>
                  <a:schemeClr val="tx1"/>
                </a:solidFill>
                <a:effectLst/>
                <a:latin typeface="Arial" panose="020B0604020202020204" pitchFamily="34" charset="0"/>
                <a:ea typeface="Times New Roman" panose="02020603050405020304" pitchFamily="18" charset="0"/>
              </a:rPr>
              <a:t>(Please Zoom In)</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hackertyper.com running on the</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sng" strike="noStrike" cap="none" normalizeH="0" baseline="0">
                <a:ln>
                  <a:noFill/>
                </a:ln>
                <a:solidFill>
                  <a:schemeClr val="tx1"/>
                </a:solidFill>
                <a:effectLst/>
                <a:latin typeface="Arial" panose="020B0604020202020204" pitchFamily="34" charset="0"/>
                <a:ea typeface="Times New Roman" panose="02020603050405020304" pitchFamily="18" charset="0"/>
              </a:rPr>
              <a:t>attacking</a:t>
            </a:r>
            <a: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Kali Linux VM:</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18">
            <a:extLst>
              <a:ext uri="{FF2B5EF4-FFF2-40B4-BE49-F238E27FC236}">
                <a16:creationId xmlns:a16="http://schemas.microsoft.com/office/drawing/2014/main" id="{53F0AEEF-4EF9-45FC-A072-561CC006A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719" y="1297546"/>
            <a:ext cx="6256338" cy="3362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FE4BFD-2F9B-4067-ADB9-E3955F17E584}"/>
              </a:ext>
            </a:extLst>
          </p:cNvPr>
          <p:cNvSpPr>
            <a:spLocks noChangeArrowheads="1"/>
          </p:cNvSpPr>
          <p:nvPr/>
        </p:nvSpPr>
        <p:spPr bwMode="auto">
          <a:xfrm>
            <a:off x="994719" y="11800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77296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1F580D-49B2-434E-9B60-56E8855520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 name="Picture 2">
            <a:extLst>
              <a:ext uri="{FF2B5EF4-FFF2-40B4-BE49-F238E27FC236}">
                <a16:creationId xmlns:a16="http://schemas.microsoft.com/office/drawing/2014/main" id="{3706EB08-C237-4D9C-8D0B-8165317C84F5}"/>
              </a:ext>
            </a:extLst>
          </p:cNvPr>
          <p:cNvPicPr/>
          <p:nvPr/>
        </p:nvPicPr>
        <p:blipFill rotWithShape="1">
          <a:blip r:embed="rId2"/>
          <a:srcRect t="5174"/>
          <a:stretch/>
        </p:blipFill>
        <p:spPr bwMode="auto">
          <a:xfrm>
            <a:off x="1600200" y="826135"/>
            <a:ext cx="5943600" cy="34912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637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5A0B86-FEB2-4BC3-9F4C-AE34DF59A2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3" name="Picture 2">
            <a:extLst>
              <a:ext uri="{FF2B5EF4-FFF2-40B4-BE49-F238E27FC236}">
                <a16:creationId xmlns:a16="http://schemas.microsoft.com/office/drawing/2014/main" id="{562CB2B0-08B7-4537-9829-8F27D0515D8E}"/>
              </a:ext>
            </a:extLst>
          </p:cNvPr>
          <p:cNvPicPr/>
          <p:nvPr/>
        </p:nvPicPr>
        <p:blipFill>
          <a:blip r:embed="rId2"/>
          <a:srcRect/>
          <a:stretch>
            <a:fillRect/>
          </a:stretch>
        </p:blipFill>
        <p:spPr bwMode="auto">
          <a:xfrm>
            <a:off x="648730" y="364524"/>
            <a:ext cx="7537621" cy="4385327"/>
          </a:xfrm>
          <a:prstGeom prst="rect">
            <a:avLst/>
          </a:prstGeom>
          <a:noFill/>
        </p:spPr>
      </p:pic>
    </p:spTree>
    <p:extLst>
      <p:ext uri="{BB962C8B-B14F-4D97-AF65-F5344CB8AC3E}">
        <p14:creationId xmlns:p14="http://schemas.microsoft.com/office/powerpoint/2010/main" val="266415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8BBA-2140-4D6D-A40E-60994EE340CF}"/>
              </a:ext>
            </a:extLst>
          </p:cNvPr>
          <p:cNvSpPr>
            <a:spLocks noGrp="1"/>
          </p:cNvSpPr>
          <p:nvPr>
            <p:ph type="title"/>
          </p:nvPr>
        </p:nvSpPr>
        <p:spPr>
          <a:xfrm>
            <a:off x="804826" y="298584"/>
            <a:ext cx="5985212" cy="832059"/>
          </a:xfrm>
        </p:spPr>
        <p:txBody>
          <a:bodyPr/>
          <a:lstStyle/>
          <a:p>
            <a:br>
              <a:rPr lang="en-IN" sz="2800" b="1" u="sng" dirty="0">
                <a:effectLst/>
                <a:latin typeface="Times New Roman" panose="02020603050405020304" pitchFamily="18" charset="0"/>
                <a:ea typeface="Times New Roman" panose="02020603050405020304" pitchFamily="18" charset="0"/>
              </a:rPr>
            </a:br>
            <a:br>
              <a:rPr lang="en-IN" sz="2800" b="1" u="sng" dirty="0">
                <a:effectLst/>
                <a:latin typeface="Times New Roman" panose="02020603050405020304" pitchFamily="18" charset="0"/>
                <a:ea typeface="Times New Roman" panose="02020603050405020304" pitchFamily="18" charset="0"/>
              </a:rPr>
            </a:br>
            <a:r>
              <a:rPr lang="en-IN" sz="2800" b="1" u="sng" dirty="0">
                <a:effectLst/>
                <a:latin typeface="Times New Roman" panose="02020603050405020304" pitchFamily="18" charset="0"/>
                <a:ea typeface="Times New Roman" panose="02020603050405020304" pitchFamily="18" charset="0"/>
              </a:rPr>
              <a:t>Findings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7D1846A5-24E0-4521-B5E9-FC5150AE4EB1}"/>
              </a:ext>
            </a:extLst>
          </p:cNvPr>
          <p:cNvSpPr>
            <a:spLocks noGrp="1"/>
          </p:cNvSpPr>
          <p:nvPr>
            <p:ph type="body" idx="1"/>
          </p:nvPr>
        </p:nvSpPr>
        <p:spPr>
          <a:xfrm>
            <a:off x="539155" y="863710"/>
            <a:ext cx="6918147" cy="4480587"/>
          </a:xfrm>
        </p:spPr>
        <p:txBody>
          <a:bodyPr/>
          <a:lstStyle/>
          <a:p>
            <a:r>
              <a:rPr lang="en-IN" sz="1600" dirty="0">
                <a:effectLst/>
                <a:latin typeface="Times New Roman" panose="02020603050405020304" pitchFamily="18" charset="0"/>
                <a:ea typeface="Times New Roman" panose="02020603050405020304" pitchFamily="18" charset="0"/>
              </a:rPr>
              <a:t>During our project, we discovered that our DoS attack simulation was successful against the targeted website/network we tested it on a website http://www.hackertyper.com which converts text into random programming code words and is run on an Apache /Nginx based web server. As a result, throughout our DoS attack simulation, we managed to find information about the strength of the victim's network security as well as the information about the targeted network itself</a:t>
            </a:r>
          </a:p>
          <a:p>
            <a:r>
              <a:rPr lang="en-IN" sz="1600" dirty="0">
                <a:effectLst/>
                <a:latin typeface="Times New Roman" panose="02020603050405020304" pitchFamily="18" charset="0"/>
                <a:ea typeface="Times New Roman" panose="02020603050405020304" pitchFamily="18" charset="0"/>
              </a:rPr>
              <a:t>Examples of our main findings throughout our DoS simulation was that we were able to find the target's IP address, render hackertyper.com locally unresponsive through SYN packet flooding, determine the security level of the target's network from the DoS attack, and find that our DoS attack forcefully caused </a:t>
            </a:r>
            <a:r>
              <a:rPr lang="en-IN" sz="1600" dirty="0" err="1">
                <a:effectLst/>
                <a:latin typeface="Times New Roman" panose="02020603050405020304" pitchFamily="18" charset="0"/>
                <a:ea typeface="Times New Roman" panose="02020603050405020304" pitchFamily="18" charset="0"/>
              </a:rPr>
              <a:t>hackertyper.com’s</a:t>
            </a:r>
            <a:r>
              <a:rPr lang="en-IN" sz="1600" dirty="0">
                <a:effectLst/>
                <a:latin typeface="Times New Roman" panose="02020603050405020304" pitchFamily="18" charset="0"/>
                <a:ea typeface="Times New Roman" panose="02020603050405020304" pitchFamily="18" charset="0"/>
              </a:rPr>
              <a:t> network server to become unresponsive on the local network our DoS simulation was conducted on due to the nature of the DoS attack.</a:t>
            </a:r>
          </a:p>
          <a:p>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03ECC554-3E61-4CFC-8C7E-EF09E2F04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89837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FA2380-C821-4BB0-9946-1F2F8A0A42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4" name="Picture 3">
            <a:extLst>
              <a:ext uri="{FF2B5EF4-FFF2-40B4-BE49-F238E27FC236}">
                <a16:creationId xmlns:a16="http://schemas.microsoft.com/office/drawing/2014/main" id="{E3EDD6E7-959D-44E9-90C8-6CDAE483C6E5}"/>
              </a:ext>
            </a:extLst>
          </p:cNvPr>
          <p:cNvPicPr>
            <a:picLocks noChangeAspect="1"/>
          </p:cNvPicPr>
          <p:nvPr/>
        </p:nvPicPr>
        <p:blipFill>
          <a:blip r:embed="rId2"/>
          <a:stretch>
            <a:fillRect/>
          </a:stretch>
        </p:blipFill>
        <p:spPr>
          <a:xfrm>
            <a:off x="376237" y="376237"/>
            <a:ext cx="8391525" cy="4391025"/>
          </a:xfrm>
          <a:prstGeom prst="rect">
            <a:avLst/>
          </a:prstGeom>
        </p:spPr>
      </p:pic>
    </p:spTree>
    <p:extLst>
      <p:ext uri="{BB962C8B-B14F-4D97-AF65-F5344CB8AC3E}">
        <p14:creationId xmlns:p14="http://schemas.microsoft.com/office/powerpoint/2010/main" val="258909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C563D-C6A8-40AB-BD24-516F4F679B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pic>
        <p:nvPicPr>
          <p:cNvPr id="4" name="Picture 3">
            <a:extLst>
              <a:ext uri="{FF2B5EF4-FFF2-40B4-BE49-F238E27FC236}">
                <a16:creationId xmlns:a16="http://schemas.microsoft.com/office/drawing/2014/main" id="{27376C94-A392-4438-B082-75257A0E57D9}"/>
              </a:ext>
            </a:extLst>
          </p:cNvPr>
          <p:cNvPicPr>
            <a:picLocks noChangeAspect="1"/>
          </p:cNvPicPr>
          <p:nvPr/>
        </p:nvPicPr>
        <p:blipFill>
          <a:blip r:embed="rId2"/>
          <a:stretch>
            <a:fillRect/>
          </a:stretch>
        </p:blipFill>
        <p:spPr>
          <a:xfrm>
            <a:off x="542466" y="0"/>
            <a:ext cx="8059067" cy="5143500"/>
          </a:xfrm>
          <a:prstGeom prst="rect">
            <a:avLst/>
          </a:prstGeom>
        </p:spPr>
      </p:pic>
    </p:spTree>
    <p:extLst>
      <p:ext uri="{BB962C8B-B14F-4D97-AF65-F5344CB8AC3E}">
        <p14:creationId xmlns:p14="http://schemas.microsoft.com/office/powerpoint/2010/main" val="2242880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7B67DD-2123-4653-8BDF-ACC327B409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3" name="Rectangle 2">
            <a:extLst>
              <a:ext uri="{FF2B5EF4-FFF2-40B4-BE49-F238E27FC236}">
                <a16:creationId xmlns:a16="http://schemas.microsoft.com/office/drawing/2014/main" id="{0F8BB460-8F7B-45D7-9140-4C1ACD7D57E6}"/>
              </a:ext>
            </a:extLst>
          </p:cNvPr>
          <p:cNvSpPr>
            <a:spLocks noChangeArrowheads="1"/>
          </p:cNvSpPr>
          <p:nvPr/>
        </p:nvSpPr>
        <p:spPr bwMode="auto">
          <a:xfrm>
            <a:off x="51517" y="327192"/>
            <a:ext cx="76961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Summary of the Screenshots Below:</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DoS TCP SYN Flood Attack</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Wireshark Capture Log</a:t>
            </a: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File (on the </a:t>
            </a: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attacking</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Kali Linux VM)  Connection information (of the </a:t>
            </a:r>
            <a:r>
              <a:rPr kumimoji="0" lang="en-US" altLang="en-US" sz="11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attacking</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Kali Linux</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VM).</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(Please Zoom In)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Picture 22">
            <a:extLst>
              <a:ext uri="{FF2B5EF4-FFF2-40B4-BE49-F238E27FC236}">
                <a16:creationId xmlns:a16="http://schemas.microsoft.com/office/drawing/2014/main" id="{41343B51-FDBD-44BA-932A-18EE47C4D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5" y="1544545"/>
            <a:ext cx="6697063" cy="31019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F698ED-2678-4751-AB6E-E77E99F036AD}"/>
              </a:ext>
            </a:extLst>
          </p:cNvPr>
          <p:cNvSpPr>
            <a:spLocks noChangeArrowheads="1"/>
          </p:cNvSpPr>
          <p:nvPr/>
        </p:nvSpPr>
        <p:spPr bwMode="auto">
          <a:xfrm>
            <a:off x="624315" y="11256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59970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1CD80-A12E-4938-8AAC-C515183C01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3" name="Picture 2">
            <a:extLst>
              <a:ext uri="{FF2B5EF4-FFF2-40B4-BE49-F238E27FC236}">
                <a16:creationId xmlns:a16="http://schemas.microsoft.com/office/drawing/2014/main" id="{240F822A-F55F-4A6F-928E-7662CC71FA0C}"/>
              </a:ext>
            </a:extLst>
          </p:cNvPr>
          <p:cNvPicPr/>
          <p:nvPr/>
        </p:nvPicPr>
        <p:blipFill>
          <a:blip r:embed="rId2"/>
          <a:srcRect/>
          <a:stretch>
            <a:fillRect/>
          </a:stretch>
        </p:blipFill>
        <p:spPr bwMode="auto">
          <a:xfrm>
            <a:off x="766118" y="452567"/>
            <a:ext cx="7228703" cy="4238366"/>
          </a:xfrm>
          <a:prstGeom prst="rect">
            <a:avLst/>
          </a:prstGeom>
          <a:noFill/>
        </p:spPr>
      </p:pic>
    </p:spTree>
    <p:extLst>
      <p:ext uri="{BB962C8B-B14F-4D97-AF65-F5344CB8AC3E}">
        <p14:creationId xmlns:p14="http://schemas.microsoft.com/office/powerpoint/2010/main" val="2945268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7E3160-8337-4157-BDF5-8DD3BADF4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3" name="Picture 2">
            <a:extLst>
              <a:ext uri="{FF2B5EF4-FFF2-40B4-BE49-F238E27FC236}">
                <a16:creationId xmlns:a16="http://schemas.microsoft.com/office/drawing/2014/main" id="{454BEA33-3B77-4572-84F8-8FE51A921C5E}"/>
              </a:ext>
            </a:extLst>
          </p:cNvPr>
          <p:cNvPicPr/>
          <p:nvPr/>
        </p:nvPicPr>
        <p:blipFill>
          <a:blip r:embed="rId2"/>
          <a:srcRect/>
          <a:stretch>
            <a:fillRect/>
          </a:stretch>
        </p:blipFill>
        <p:spPr bwMode="auto">
          <a:xfrm>
            <a:off x="1795462" y="157163"/>
            <a:ext cx="5553075" cy="4829175"/>
          </a:xfrm>
          <a:prstGeom prst="rect">
            <a:avLst/>
          </a:prstGeom>
          <a:noFill/>
        </p:spPr>
      </p:pic>
    </p:spTree>
    <p:extLst>
      <p:ext uri="{BB962C8B-B14F-4D97-AF65-F5344CB8AC3E}">
        <p14:creationId xmlns:p14="http://schemas.microsoft.com/office/powerpoint/2010/main" val="647573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BDC03-CD68-45FF-A4B0-8A733FC475CA}"/>
              </a:ext>
            </a:extLst>
          </p:cNvPr>
          <p:cNvSpPr>
            <a:spLocks noGrp="1"/>
          </p:cNvSpPr>
          <p:nvPr>
            <p:ph type="title"/>
          </p:nvPr>
        </p:nvSpPr>
        <p:spPr>
          <a:xfrm>
            <a:off x="805812" y="227141"/>
            <a:ext cx="6034500" cy="744300"/>
          </a:xfrm>
        </p:spPr>
        <p:txBody>
          <a:bodyPr/>
          <a:lstStyle/>
          <a:p>
            <a:r>
              <a:rPr lang="en-US" dirty="0"/>
              <a:t>RESULT</a:t>
            </a:r>
            <a:endParaRPr lang="en-IN" dirty="0"/>
          </a:p>
        </p:txBody>
      </p:sp>
      <p:sp>
        <p:nvSpPr>
          <p:cNvPr id="4" name="Text Placeholder 3">
            <a:extLst>
              <a:ext uri="{FF2B5EF4-FFF2-40B4-BE49-F238E27FC236}">
                <a16:creationId xmlns:a16="http://schemas.microsoft.com/office/drawing/2014/main" id="{D96FF2C2-20C8-4FBF-9E86-222C34333FAE}"/>
              </a:ext>
            </a:extLst>
          </p:cNvPr>
          <p:cNvSpPr>
            <a:spLocks noGrp="1"/>
          </p:cNvSpPr>
          <p:nvPr>
            <p:ph type="body" idx="1"/>
          </p:nvPr>
        </p:nvSpPr>
        <p:spPr>
          <a:xfrm>
            <a:off x="589569" y="1117353"/>
            <a:ext cx="7269328" cy="3720317"/>
          </a:xfrm>
        </p:spPr>
        <p:txBody>
          <a:bodyPr/>
          <a:lstStyle/>
          <a:p>
            <a:r>
              <a:rPr lang="en-IN" sz="1800" dirty="0">
                <a:effectLst/>
                <a:latin typeface="Times New Roman" panose="02020603050405020304" pitchFamily="18" charset="0"/>
                <a:ea typeface="Times New Roman" panose="02020603050405020304" pitchFamily="18" charset="0"/>
              </a:rPr>
              <a:t>With our simulated DoS attack against a targeted website/network which was run on the cloned Kali Linux virtual machine that was run on the same network (IP address) and subnet as the other Kali Linux virtual machine that was used to initiate the DoS attack with the Python DoS script (with both virtual machines being located on the attacker’s (host’s) single system), http://www.hackertyper.com was one website/network which we were able to successfully locally render unresponsive. The TCP SYN Packet Flood DoS script flooded the target website with SYN packets through the TCP protocol and port 80, which is known as the port for the server's Internet communications protocol (HTTP). After running the script, the hackertyper.com website will remain in a continuous connecting/loading state and/or the browser will send an error message saying that you are unable to connect to the website.</a:t>
            </a:r>
            <a:endParaRPr lang="en-IN" dirty="0"/>
          </a:p>
        </p:txBody>
      </p:sp>
      <p:sp>
        <p:nvSpPr>
          <p:cNvPr id="2" name="Slide Number Placeholder 1">
            <a:extLst>
              <a:ext uri="{FF2B5EF4-FFF2-40B4-BE49-F238E27FC236}">
                <a16:creationId xmlns:a16="http://schemas.microsoft.com/office/drawing/2014/main" id="{A65BA288-4D91-4F96-996A-8365C8064B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503438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24FC97-35B3-4985-9A35-4CE12E3903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3" name="Text Placeholder 2">
            <a:extLst>
              <a:ext uri="{FF2B5EF4-FFF2-40B4-BE49-F238E27FC236}">
                <a16:creationId xmlns:a16="http://schemas.microsoft.com/office/drawing/2014/main" id="{709ADFB5-1B27-45E4-B834-A171DE68B0DE}"/>
              </a:ext>
            </a:extLst>
          </p:cNvPr>
          <p:cNvSpPr>
            <a:spLocks noGrp="1"/>
          </p:cNvSpPr>
          <p:nvPr>
            <p:ph type="body" idx="4294967295"/>
          </p:nvPr>
        </p:nvSpPr>
        <p:spPr>
          <a:xfrm>
            <a:off x="423348" y="667007"/>
            <a:ext cx="7824787" cy="5610225"/>
          </a:xfrm>
        </p:spPr>
        <p:txBody>
          <a:bodyPr/>
          <a:lstStyle/>
          <a:p>
            <a:r>
              <a:rPr lang="en-IN" sz="1600" dirty="0">
                <a:effectLst/>
                <a:latin typeface="Times New Roman" panose="02020603050405020304" pitchFamily="18" charset="0"/>
                <a:ea typeface="Times New Roman" panose="02020603050405020304" pitchFamily="18" charset="0"/>
              </a:rPr>
              <a:t>By studying DoS/</a:t>
            </a:r>
            <a:r>
              <a:rPr lang="en-IN" sz="1600" dirty="0" err="1">
                <a:effectLst/>
                <a:latin typeface="Times New Roman" panose="02020603050405020304" pitchFamily="18" charset="0"/>
                <a:ea typeface="Times New Roman" panose="02020603050405020304" pitchFamily="18" charset="0"/>
              </a:rPr>
              <a:t>DDoSattacks</a:t>
            </a:r>
            <a:r>
              <a:rPr lang="en-IN" sz="1600" dirty="0">
                <a:effectLst/>
                <a:latin typeface="Times New Roman" panose="02020603050405020304" pitchFamily="18" charset="0"/>
                <a:ea typeface="Times New Roman" panose="02020603050405020304" pitchFamily="18" charset="0"/>
              </a:rPr>
              <a:t> and through conducting our simulation, we also learned that the SYN Flood Python DoS script was mainly successful due to </a:t>
            </a:r>
            <a:r>
              <a:rPr lang="en-IN" sz="1600" dirty="0" err="1">
                <a:effectLst/>
                <a:latin typeface="Times New Roman" panose="02020603050405020304" pitchFamily="18" charset="0"/>
                <a:ea typeface="Times New Roman" panose="02020603050405020304" pitchFamily="18" charset="0"/>
              </a:rPr>
              <a:t>hackertyper.com's</a:t>
            </a:r>
            <a:r>
              <a:rPr lang="en-IN" sz="1600" dirty="0">
                <a:effectLst/>
                <a:latin typeface="Times New Roman" panose="02020603050405020304" pitchFamily="18" charset="0"/>
                <a:ea typeface="Times New Roman" panose="02020603050405020304" pitchFamily="18" charset="0"/>
              </a:rPr>
              <a:t> low level of network security. For example, from our DoS attack being successful, we found information such as hackertyper.com not having any implemented security mechanisms for blocking an IP address from sending too many packets/requests at once, meaning that the SYN packets sent from our script were allowed to be freely sent to </a:t>
            </a:r>
            <a:r>
              <a:rPr lang="en-IN" sz="1600" dirty="0" err="1">
                <a:effectLst/>
                <a:latin typeface="Times New Roman" panose="02020603050405020304" pitchFamily="18" charset="0"/>
                <a:ea typeface="Times New Roman" panose="02020603050405020304" pitchFamily="18" charset="0"/>
              </a:rPr>
              <a:t>hackertyper.com's</a:t>
            </a:r>
            <a:r>
              <a:rPr lang="en-IN" sz="1600" dirty="0">
                <a:effectLst/>
                <a:latin typeface="Times New Roman" panose="02020603050405020304" pitchFamily="18" charset="0"/>
                <a:ea typeface="Times New Roman" panose="02020603050405020304" pitchFamily="18" charset="0"/>
              </a:rPr>
              <a:t> network and thus, cause </a:t>
            </a:r>
            <a:r>
              <a:rPr lang="en-IN" sz="1600" dirty="0" err="1">
                <a:effectLst/>
                <a:latin typeface="Times New Roman" panose="02020603050405020304" pitchFamily="18" charset="0"/>
                <a:ea typeface="Times New Roman" panose="02020603050405020304" pitchFamily="18" charset="0"/>
              </a:rPr>
              <a:t>hackertyper.com's</a:t>
            </a:r>
            <a:r>
              <a:rPr lang="en-IN" sz="1600" dirty="0">
                <a:effectLst/>
                <a:latin typeface="Times New Roman" panose="02020603050405020304" pitchFamily="18" charset="0"/>
                <a:ea typeface="Times New Roman" panose="02020603050405020304" pitchFamily="18" charset="0"/>
              </a:rPr>
              <a:t> network to consume enough resources/bandwidth and render its network unresponsive. Furthermore, we also found that http://www.hackertyper.com did not have an HTTPS connection, meaning that the website/network did not have encryption techniques, such as SSL/TLS encryption, for data being exchanged between the client and server, ultimately making it easier to steal sensitive information and/or shut down the network. Lastly, our DoS attack was conducted and contained entirely inside VirtualBox on the attacker’s (host’s) own network so that no actual damage was done to http://www.hackertyper.com.</a:t>
            </a:r>
          </a:p>
          <a:p>
            <a:endParaRPr lang="en-IN" sz="1600" dirty="0"/>
          </a:p>
        </p:txBody>
      </p:sp>
    </p:spTree>
    <p:extLst>
      <p:ext uri="{BB962C8B-B14F-4D97-AF65-F5344CB8AC3E}">
        <p14:creationId xmlns:p14="http://schemas.microsoft.com/office/powerpoint/2010/main" val="2827429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77869" y="163761"/>
            <a:ext cx="1927378" cy="46083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u="sng" dirty="0">
                <a:latin typeface="Segoe UI Emoji" panose="020B0502040204020203" pitchFamily="34" charset="0"/>
                <a:ea typeface="Segoe UI Emoji" panose="020B0502040204020203" pitchFamily="34" charset="0"/>
              </a:rPr>
              <a:t>References:</a:t>
            </a:r>
            <a:endParaRPr b="1" u="sng" dirty="0">
              <a:latin typeface="Segoe UI Emoji" panose="020B0502040204020203" pitchFamily="34" charset="0"/>
              <a:ea typeface="Segoe UI Emoji" panose="020B0502040204020203" pitchFamily="34" charset="0"/>
            </a:endParaRPr>
          </a:p>
        </p:txBody>
      </p:sp>
      <p:sp>
        <p:nvSpPr>
          <p:cNvPr id="342" name="Google Shape;342;p36"/>
          <p:cNvSpPr txBox="1">
            <a:spLocks noGrp="1"/>
          </p:cNvSpPr>
          <p:nvPr>
            <p:ph type="body" idx="1"/>
          </p:nvPr>
        </p:nvSpPr>
        <p:spPr>
          <a:xfrm>
            <a:off x="364177" y="1013805"/>
            <a:ext cx="7973759" cy="3635017"/>
          </a:xfrm>
          <a:prstGeom prst="rect">
            <a:avLst/>
          </a:prstGeom>
        </p:spPr>
        <p:txBody>
          <a:bodyPr spcFirstLastPara="1" wrap="square" lIns="0" tIns="0" rIns="0" bIns="0" anchor="t" anchorCtr="0">
            <a:noAutofit/>
          </a:bodyPr>
          <a:lstStyle/>
          <a:p>
            <a:r>
              <a:rPr lang="en-IN" sz="1100" dirty="0">
                <a:latin typeface="Times New Roman" panose="02020603050405020304" pitchFamily="18" charset="0"/>
                <a:cs typeface="Times New Roman" panose="02020603050405020304" pitchFamily="18" charset="0"/>
              </a:rPr>
              <a:t>Bryson, Richard. “Understanding Denial-of-Service Attacks.” </a:t>
            </a:r>
            <a:r>
              <a:rPr lang="en-IN" sz="1100" i="1" dirty="0">
                <a:latin typeface="Times New Roman" panose="02020603050405020304" pitchFamily="18" charset="0"/>
                <a:cs typeface="Times New Roman" panose="02020603050405020304" pitchFamily="18" charset="0"/>
              </a:rPr>
              <a:t>us-cert.gov</a:t>
            </a:r>
            <a:r>
              <a:rPr lang="en-IN" sz="1100" dirty="0">
                <a:latin typeface="Times New Roman" panose="02020603050405020304" pitchFamily="18" charset="0"/>
                <a:cs typeface="Times New Roman" panose="02020603050405020304" pitchFamily="18" charset="0"/>
              </a:rPr>
              <a:t>, SOC Publications, 4 </a:t>
            </a:r>
          </a:p>
          <a:p>
            <a:pPr marL="76200" indent="0">
              <a:buNone/>
            </a:pPr>
            <a:r>
              <a:rPr lang="en-IN" sz="1100" dirty="0">
                <a:latin typeface="Times New Roman" panose="02020603050405020304" pitchFamily="18" charset="0"/>
                <a:cs typeface="Times New Roman" panose="02020603050405020304" pitchFamily="18" charset="0"/>
              </a:rPr>
              <a:t>                Nov. 2009. Web. 14 Oct. 2017. &lt; </a:t>
            </a:r>
            <a:r>
              <a:rPr lang="en-IN" sz="1100" dirty="0">
                <a:latin typeface="Times New Roman" panose="02020603050405020304" pitchFamily="18" charset="0"/>
                <a:cs typeface="Times New Roman" panose="02020603050405020304" pitchFamily="18" charset="0"/>
                <a:hlinkClick r:id="rId3"/>
              </a:rPr>
              <a:t>https://www.us-cert.gov/ncas/tips/ST04-015</a:t>
            </a:r>
            <a:r>
              <a:rPr lang="en-IN" sz="1100" dirty="0">
                <a:latin typeface="Times New Roman" panose="02020603050405020304" pitchFamily="18" charset="0"/>
                <a:cs typeface="Times New Roman" panose="02020603050405020304" pitchFamily="18" charset="0"/>
              </a:rPr>
              <a:t>&gt;.</a:t>
            </a:r>
          </a:p>
          <a:p>
            <a:r>
              <a:rPr lang="en-IN" sz="1100" dirty="0" err="1">
                <a:latin typeface="Times New Roman" panose="02020603050405020304" pitchFamily="18" charset="0"/>
                <a:cs typeface="Times New Roman" panose="02020603050405020304" pitchFamily="18" charset="0"/>
              </a:rPr>
              <a:t>Danniels</a:t>
            </a:r>
            <a:r>
              <a:rPr lang="en-IN" sz="1100" dirty="0">
                <a:latin typeface="Times New Roman" panose="02020603050405020304" pitchFamily="18" charset="0"/>
                <a:cs typeface="Times New Roman" panose="02020603050405020304" pitchFamily="18" charset="0"/>
              </a:rPr>
              <a:t>, Mia. “Distributed Denial of Service Attacks.” </a:t>
            </a:r>
            <a:r>
              <a:rPr lang="en-IN" sz="1100" i="1" dirty="0">
                <a:latin typeface="Times New Roman" panose="02020603050405020304" pitchFamily="18" charset="0"/>
                <a:cs typeface="Times New Roman" panose="02020603050405020304" pitchFamily="18" charset="0"/>
              </a:rPr>
              <a:t>incapsula.com</a:t>
            </a:r>
            <a:r>
              <a:rPr lang="en-IN" sz="1100" dirty="0">
                <a:latin typeface="Times New Roman" panose="02020603050405020304" pitchFamily="18" charset="0"/>
                <a:cs typeface="Times New Roman" panose="02020603050405020304" pitchFamily="18" charset="0"/>
              </a:rPr>
              <a:t>, Imperva Publishing, 21 Aug. 2015. Web. 5 Oct. 2017. </a:t>
            </a:r>
            <a:r>
              <a:rPr lang="en-IN" sz="1100" dirty="0">
                <a:solidFill>
                  <a:srgbClr val="FF0000"/>
                </a:solidFill>
                <a:latin typeface="Times New Roman" panose="02020603050405020304" pitchFamily="18" charset="0"/>
                <a:cs typeface="Times New Roman" panose="02020603050405020304" pitchFamily="18" charset="0"/>
              </a:rPr>
              <a:t>&lt;https://www.incapsula.com/ddos/denial-of-service.html&gt;.  </a:t>
            </a:r>
          </a:p>
          <a:p>
            <a:r>
              <a:rPr lang="en-IN" sz="1100" dirty="0" err="1">
                <a:latin typeface="Times New Roman" panose="02020603050405020304" pitchFamily="18" charset="0"/>
                <a:cs typeface="Times New Roman" panose="02020603050405020304" pitchFamily="18" charset="0"/>
              </a:rPr>
              <a:t>Digdarshan</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Kavia</a:t>
            </a:r>
            <a:r>
              <a:rPr lang="en-IN" sz="1100" dirty="0">
                <a:latin typeface="Times New Roman" panose="02020603050405020304" pitchFamily="18" charset="0"/>
                <a:cs typeface="Times New Roman" panose="02020603050405020304" pitchFamily="18" charset="0"/>
              </a:rPr>
              <a:t>. “Denial of Service Attack: What it is and how to prevent it.” </a:t>
            </a:r>
            <a:r>
              <a:rPr lang="en-IN" sz="1100" i="1" dirty="0">
                <a:latin typeface="Times New Roman" panose="02020603050405020304" pitchFamily="18" charset="0"/>
                <a:cs typeface="Times New Roman" panose="02020603050405020304" pitchFamily="18" charset="0"/>
              </a:rPr>
              <a:t>thewindowsclub.com</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Aceloce</a:t>
            </a:r>
            <a:r>
              <a:rPr lang="en-IN" sz="1100" dirty="0">
                <a:latin typeface="Times New Roman" panose="02020603050405020304" pitchFamily="18" charset="0"/>
                <a:cs typeface="Times New Roman" panose="02020603050405020304" pitchFamily="18" charset="0"/>
              </a:rPr>
              <a:t>, 31 Mar. 2017. Web. 29 Oct. 2017.</a:t>
            </a:r>
            <a:r>
              <a:rPr lang="en-IN" sz="1100" i="1" dirty="0">
                <a:latin typeface="Times New Roman" panose="02020603050405020304" pitchFamily="18" charset="0"/>
                <a:cs typeface="Times New Roman" panose="02020603050405020304" pitchFamily="18" charset="0"/>
              </a:rPr>
              <a:t> </a:t>
            </a:r>
            <a:r>
              <a:rPr lang="en-IN" sz="1100" dirty="0">
                <a:solidFill>
                  <a:srgbClr val="FF0000"/>
                </a:solidFill>
                <a:latin typeface="Times New Roman" panose="02020603050405020304" pitchFamily="18" charset="0"/>
                <a:cs typeface="Times New Roman" panose="02020603050405020304" pitchFamily="18" charset="0"/>
              </a:rPr>
              <a:t>&lt;http://www.thewindowsclub.com/dos-denial-of-service-attack&gt;.</a:t>
            </a:r>
          </a:p>
          <a:p>
            <a:r>
              <a:rPr lang="en-IN" sz="1100" dirty="0" err="1">
                <a:latin typeface="Times New Roman" panose="02020603050405020304" pitchFamily="18" charset="0"/>
                <a:cs typeface="Times New Roman" panose="02020603050405020304" pitchFamily="18" charset="0"/>
              </a:rPr>
              <a:t>Geiter</a:t>
            </a:r>
            <a:r>
              <a:rPr lang="en-IN" sz="1100" dirty="0">
                <a:latin typeface="Times New Roman" panose="02020603050405020304" pitchFamily="18" charset="0"/>
                <a:cs typeface="Times New Roman" panose="02020603050405020304" pitchFamily="18" charset="0"/>
              </a:rPr>
              <a:t>, Charles. “DDoS Attack Scripts” </a:t>
            </a:r>
            <a:r>
              <a:rPr lang="en-IN" sz="1100" i="1" dirty="0">
                <a:latin typeface="Times New Roman" panose="02020603050405020304" pitchFamily="18" charset="0"/>
                <a:cs typeface="Times New Roman" panose="02020603050405020304" pitchFamily="18" charset="0"/>
              </a:rPr>
              <a:t>incapsula.com</a:t>
            </a:r>
            <a:r>
              <a:rPr lang="en-IN" sz="1100" dirty="0">
                <a:latin typeface="Times New Roman" panose="02020603050405020304" pitchFamily="18" charset="0"/>
                <a:cs typeface="Times New Roman" panose="02020603050405020304" pitchFamily="18" charset="0"/>
              </a:rPr>
              <a:t>, Imperva Publishing, 12 Jan. 2016. Web.</a:t>
            </a:r>
          </a:p>
          <a:p>
            <a:pPr marL="76200" indent="0">
              <a:buNone/>
            </a:pPr>
            <a:r>
              <a:rPr lang="en-IN" sz="1100" dirty="0">
                <a:latin typeface="Times New Roman" panose="02020603050405020304" pitchFamily="18" charset="0"/>
                <a:cs typeface="Times New Roman" panose="02020603050405020304" pitchFamily="18" charset="0"/>
              </a:rPr>
              <a:t>                15 Nov. 2017. </a:t>
            </a:r>
            <a:r>
              <a:rPr lang="en-IN" sz="1100" dirty="0">
                <a:solidFill>
                  <a:srgbClr val="FF0000"/>
                </a:solidFill>
                <a:latin typeface="Times New Roman" panose="02020603050405020304" pitchFamily="18" charset="0"/>
                <a:cs typeface="Times New Roman" panose="02020603050405020304" pitchFamily="18" charset="0"/>
              </a:rPr>
              <a:t>&lt; https://www.incapsula.com/ddos/ddos-attack-scripts.html&gt;.</a:t>
            </a:r>
          </a:p>
          <a:p>
            <a:r>
              <a:rPr lang="en-IN" sz="1100" dirty="0">
                <a:latin typeface="Times New Roman" panose="02020603050405020304" pitchFamily="18" charset="0"/>
                <a:cs typeface="Times New Roman" panose="02020603050405020304" pitchFamily="18" charset="0"/>
              </a:rPr>
              <a:t>Haroon, </a:t>
            </a:r>
            <a:r>
              <a:rPr lang="en-IN" sz="1100" dirty="0" err="1">
                <a:latin typeface="Times New Roman" panose="02020603050405020304" pitchFamily="18" charset="0"/>
                <a:cs typeface="Times New Roman" panose="02020603050405020304" pitchFamily="18" charset="0"/>
              </a:rPr>
              <a:t>Attiq</a:t>
            </a:r>
            <a:r>
              <a:rPr lang="en-IN" sz="1100" dirty="0">
                <a:latin typeface="Times New Roman" panose="02020603050405020304" pitchFamily="18" charset="0"/>
                <a:cs typeface="Times New Roman" panose="02020603050405020304" pitchFamily="18" charset="0"/>
              </a:rPr>
              <a:t>. “DDoS Attack: How to Stop DDoS.” </a:t>
            </a:r>
            <a:r>
              <a:rPr lang="en-IN" sz="1100" i="1" dirty="0">
                <a:latin typeface="Times New Roman" panose="02020603050405020304" pitchFamily="18" charset="0"/>
                <a:cs typeface="Times New Roman" panose="02020603050405020304" pitchFamily="18" charset="0"/>
              </a:rPr>
              <a:t>mgeeky.com</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MGeeky</a:t>
            </a:r>
            <a:r>
              <a:rPr lang="en-IN" sz="1100" dirty="0">
                <a:latin typeface="Times New Roman" panose="02020603050405020304" pitchFamily="18" charset="0"/>
                <a:cs typeface="Times New Roman" panose="02020603050405020304" pitchFamily="18" charset="0"/>
              </a:rPr>
              <a:t>, 14 Jul. 2015. Web. </a:t>
            </a:r>
          </a:p>
          <a:p>
            <a:pPr marL="76200" indent="0">
              <a:buNone/>
            </a:pPr>
            <a:r>
              <a:rPr lang="en-IN" sz="1100" dirty="0">
                <a:latin typeface="Times New Roman" panose="02020603050405020304" pitchFamily="18" charset="0"/>
                <a:cs typeface="Times New Roman" panose="02020603050405020304" pitchFamily="18" charset="0"/>
              </a:rPr>
              <a:t>             23 Nov. 2017. </a:t>
            </a:r>
            <a:r>
              <a:rPr lang="en-IN" sz="1100" dirty="0">
                <a:solidFill>
                  <a:srgbClr val="FF0000"/>
                </a:solidFill>
                <a:latin typeface="Times New Roman" panose="02020603050405020304" pitchFamily="18" charset="0"/>
                <a:cs typeface="Times New Roman" panose="02020603050405020304" pitchFamily="18" charset="0"/>
              </a:rPr>
              <a:t>&lt; https://mgeeky.com/denial-of-service-attack-how-to-stop-ddos&gt;.</a:t>
            </a:r>
          </a:p>
          <a:p>
            <a:r>
              <a:rPr lang="en-IN" sz="1100" dirty="0">
                <a:latin typeface="Times New Roman" panose="02020603050405020304" pitchFamily="18" charset="0"/>
                <a:cs typeface="Times New Roman" panose="02020603050405020304" pitchFamily="18" charset="0"/>
              </a:rPr>
              <a:t>Lee, Timothy. “TCP SYN Flood” </a:t>
            </a:r>
            <a:r>
              <a:rPr lang="en-IN" sz="1100" i="1" dirty="0">
                <a:latin typeface="Times New Roman" panose="02020603050405020304" pitchFamily="18" charset="0"/>
                <a:cs typeface="Times New Roman" panose="02020603050405020304" pitchFamily="18" charset="0"/>
              </a:rPr>
              <a:t>incapsula.com</a:t>
            </a:r>
            <a:r>
              <a:rPr lang="en-IN" sz="1100" dirty="0">
                <a:latin typeface="Times New Roman" panose="02020603050405020304" pitchFamily="18" charset="0"/>
                <a:cs typeface="Times New Roman" panose="02020603050405020304" pitchFamily="18" charset="0"/>
              </a:rPr>
              <a:t>, Imperva Publishing, 19 June 2016. Web. 26</a:t>
            </a:r>
          </a:p>
          <a:p>
            <a:pPr marL="76200" indent="0">
              <a:buNone/>
            </a:pPr>
            <a:r>
              <a:rPr lang="en-IN" sz="1100" dirty="0">
                <a:latin typeface="Times New Roman" panose="02020603050405020304" pitchFamily="18" charset="0"/>
                <a:cs typeface="Times New Roman" panose="02020603050405020304" pitchFamily="18" charset="0"/>
              </a:rPr>
              <a:t>             Nov. 2017. </a:t>
            </a:r>
            <a:r>
              <a:rPr lang="en-IN" sz="1100" dirty="0">
                <a:solidFill>
                  <a:srgbClr val="FF0000"/>
                </a:solidFill>
                <a:latin typeface="Times New Roman" panose="02020603050405020304" pitchFamily="18" charset="0"/>
                <a:cs typeface="Times New Roman" panose="02020603050405020304" pitchFamily="18" charset="0"/>
              </a:rPr>
              <a:t>&lt;https://www.incapsula.com/ddos/attack-glossary/syn-flood.html&gt;.</a:t>
            </a:r>
          </a:p>
          <a:p>
            <a:r>
              <a:rPr lang="en-IN" sz="1100" dirty="0" err="1">
                <a:latin typeface="Times New Roman" panose="02020603050405020304" pitchFamily="18" charset="0"/>
                <a:cs typeface="Times New Roman" panose="02020603050405020304" pitchFamily="18" charset="0"/>
              </a:rPr>
              <a:t>Matthes</a:t>
            </a:r>
            <a:r>
              <a:rPr lang="en-IN" sz="1100" dirty="0">
                <a:latin typeface="Times New Roman" panose="02020603050405020304" pitchFamily="18" charset="0"/>
                <a:cs typeface="Times New Roman" panose="02020603050405020304" pitchFamily="18" charset="0"/>
              </a:rPr>
              <a:t>, Eric. </a:t>
            </a:r>
            <a:r>
              <a:rPr lang="en-IN" sz="1100" i="1" dirty="0">
                <a:latin typeface="Times New Roman" panose="02020603050405020304" pitchFamily="18" charset="0"/>
                <a:cs typeface="Times New Roman" panose="02020603050405020304" pitchFamily="18" charset="0"/>
              </a:rPr>
              <a:t>Python Crash Course: A Hands-On, Project-Based Introduction to Programming</a:t>
            </a:r>
            <a:r>
              <a:rPr lang="en-IN" sz="1100" dirty="0">
                <a:latin typeface="Times New Roman" panose="02020603050405020304" pitchFamily="18" charset="0"/>
                <a:cs typeface="Times New Roman" panose="02020603050405020304" pitchFamily="18" charset="0"/>
              </a:rPr>
              <a:t>.1</a:t>
            </a:r>
            <a:r>
              <a:rPr lang="en-IN" sz="1100" baseline="30000" dirty="0">
                <a:latin typeface="Times New Roman" panose="02020603050405020304" pitchFamily="18" charset="0"/>
                <a:cs typeface="Times New Roman" panose="02020603050405020304" pitchFamily="18" charset="0"/>
              </a:rPr>
              <a:t>st</a:t>
            </a:r>
            <a:r>
              <a:rPr lang="en-IN" sz="1100" dirty="0">
                <a:latin typeface="Times New Roman" panose="02020603050405020304" pitchFamily="18" charset="0"/>
                <a:cs typeface="Times New Roman" panose="02020603050405020304" pitchFamily="18" charset="0"/>
              </a:rPr>
              <a:t> ed. San Francisco: No Starch Press, 2015. Print</a:t>
            </a:r>
            <a:endParaRPr lang="en-IN"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p>
            <a:pPr marL="0" lvl="0" indent="0" algn="l" rtl="0">
              <a:spcBef>
                <a:spcPts val="600"/>
              </a:spcBef>
              <a:spcAft>
                <a:spcPts val="0"/>
              </a:spcAft>
              <a:buNone/>
            </a:pPr>
            <a:endParaRPr sz="1800" b="1" dirty="0">
              <a:solidFill>
                <a:srgbClr val="3D85C6"/>
              </a:solidFill>
            </a:endParaRPr>
          </a:p>
        </p:txBody>
      </p:sp>
      <p:sp>
        <p:nvSpPr>
          <p:cNvPr id="344" name="Google Shape;344;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1000"/>
                                        <p:tgtEl>
                                          <p:spTgt spid="342">
                                            <p:txEl>
                                              <p:pRg st="0" end="0"/>
                                            </p:txEl>
                                          </p:spTgt>
                                        </p:tgtEl>
                                      </p:cBhvr>
                                    </p:animEffect>
                                    <p:anim calcmode="lin" valueType="num">
                                      <p:cBhvr>
                                        <p:cTn id="8" dur="1000" fill="hold"/>
                                        <p:tgtEl>
                                          <p:spTgt spid="3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1000"/>
                                        <p:tgtEl>
                                          <p:spTgt spid="342">
                                            <p:txEl>
                                              <p:pRg st="1" end="1"/>
                                            </p:txEl>
                                          </p:spTgt>
                                        </p:tgtEl>
                                      </p:cBhvr>
                                    </p:animEffect>
                                    <p:anim calcmode="lin" valueType="num">
                                      <p:cBhvr>
                                        <p:cTn id="13" dur="1000" fill="hold"/>
                                        <p:tgtEl>
                                          <p:spTgt spid="34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4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1000"/>
                                        <p:tgtEl>
                                          <p:spTgt spid="342">
                                            <p:txEl>
                                              <p:pRg st="2" end="2"/>
                                            </p:txEl>
                                          </p:spTgt>
                                        </p:tgtEl>
                                      </p:cBhvr>
                                    </p:animEffect>
                                    <p:anim calcmode="lin" valueType="num">
                                      <p:cBhvr>
                                        <p:cTn id="18" dur="1000" fill="hold"/>
                                        <p:tgtEl>
                                          <p:spTgt spid="34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4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2">
                                            <p:txEl>
                                              <p:pRg st="3" end="3"/>
                                            </p:txEl>
                                          </p:spTgt>
                                        </p:tgtEl>
                                        <p:attrNameLst>
                                          <p:attrName>style.visibility</p:attrName>
                                        </p:attrNameLst>
                                      </p:cBhvr>
                                      <p:to>
                                        <p:strVal val="visible"/>
                                      </p:to>
                                    </p:set>
                                    <p:animEffect transition="in" filter="fade">
                                      <p:cBhvr>
                                        <p:cTn id="22" dur="1000"/>
                                        <p:tgtEl>
                                          <p:spTgt spid="342">
                                            <p:txEl>
                                              <p:pRg st="3" end="3"/>
                                            </p:txEl>
                                          </p:spTgt>
                                        </p:tgtEl>
                                      </p:cBhvr>
                                    </p:animEffect>
                                    <p:anim calcmode="lin" valueType="num">
                                      <p:cBhvr>
                                        <p:cTn id="23" dur="1000" fill="hold"/>
                                        <p:tgtEl>
                                          <p:spTgt spid="34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4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42">
                                            <p:txEl>
                                              <p:pRg st="4" end="4"/>
                                            </p:txEl>
                                          </p:spTgt>
                                        </p:tgtEl>
                                        <p:attrNameLst>
                                          <p:attrName>style.visibility</p:attrName>
                                        </p:attrNameLst>
                                      </p:cBhvr>
                                      <p:to>
                                        <p:strVal val="visible"/>
                                      </p:to>
                                    </p:set>
                                    <p:animEffect transition="in" filter="fade">
                                      <p:cBhvr>
                                        <p:cTn id="27" dur="1000"/>
                                        <p:tgtEl>
                                          <p:spTgt spid="342">
                                            <p:txEl>
                                              <p:pRg st="4" end="4"/>
                                            </p:txEl>
                                          </p:spTgt>
                                        </p:tgtEl>
                                      </p:cBhvr>
                                    </p:animEffect>
                                    <p:anim calcmode="lin" valueType="num">
                                      <p:cBhvr>
                                        <p:cTn id="28" dur="1000" fill="hold"/>
                                        <p:tgtEl>
                                          <p:spTgt spid="34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4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42">
                                            <p:txEl>
                                              <p:pRg st="5" end="5"/>
                                            </p:txEl>
                                          </p:spTgt>
                                        </p:tgtEl>
                                        <p:attrNameLst>
                                          <p:attrName>style.visibility</p:attrName>
                                        </p:attrNameLst>
                                      </p:cBhvr>
                                      <p:to>
                                        <p:strVal val="visible"/>
                                      </p:to>
                                    </p:set>
                                    <p:animEffect transition="in" filter="fade">
                                      <p:cBhvr>
                                        <p:cTn id="32" dur="1000"/>
                                        <p:tgtEl>
                                          <p:spTgt spid="342">
                                            <p:txEl>
                                              <p:pRg st="5" end="5"/>
                                            </p:txEl>
                                          </p:spTgt>
                                        </p:tgtEl>
                                      </p:cBhvr>
                                    </p:animEffect>
                                    <p:anim calcmode="lin" valueType="num">
                                      <p:cBhvr>
                                        <p:cTn id="33" dur="1000" fill="hold"/>
                                        <p:tgtEl>
                                          <p:spTgt spid="34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4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42">
                                            <p:txEl>
                                              <p:pRg st="6" end="6"/>
                                            </p:txEl>
                                          </p:spTgt>
                                        </p:tgtEl>
                                        <p:attrNameLst>
                                          <p:attrName>style.visibility</p:attrName>
                                        </p:attrNameLst>
                                      </p:cBhvr>
                                      <p:to>
                                        <p:strVal val="visible"/>
                                      </p:to>
                                    </p:set>
                                    <p:animEffect transition="in" filter="fade">
                                      <p:cBhvr>
                                        <p:cTn id="37" dur="1000"/>
                                        <p:tgtEl>
                                          <p:spTgt spid="342">
                                            <p:txEl>
                                              <p:pRg st="6" end="6"/>
                                            </p:txEl>
                                          </p:spTgt>
                                        </p:tgtEl>
                                      </p:cBhvr>
                                    </p:animEffect>
                                    <p:anim calcmode="lin" valueType="num">
                                      <p:cBhvr>
                                        <p:cTn id="38" dur="1000" fill="hold"/>
                                        <p:tgtEl>
                                          <p:spTgt spid="34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4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42">
                                            <p:txEl>
                                              <p:pRg st="7" end="7"/>
                                            </p:txEl>
                                          </p:spTgt>
                                        </p:tgtEl>
                                        <p:attrNameLst>
                                          <p:attrName>style.visibility</p:attrName>
                                        </p:attrNameLst>
                                      </p:cBhvr>
                                      <p:to>
                                        <p:strVal val="visible"/>
                                      </p:to>
                                    </p:set>
                                    <p:animEffect transition="in" filter="fade">
                                      <p:cBhvr>
                                        <p:cTn id="42" dur="1000"/>
                                        <p:tgtEl>
                                          <p:spTgt spid="342">
                                            <p:txEl>
                                              <p:pRg st="7" end="7"/>
                                            </p:txEl>
                                          </p:spTgt>
                                        </p:tgtEl>
                                      </p:cBhvr>
                                    </p:animEffect>
                                    <p:anim calcmode="lin" valueType="num">
                                      <p:cBhvr>
                                        <p:cTn id="43" dur="1000" fill="hold"/>
                                        <p:tgtEl>
                                          <p:spTgt spid="34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42">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42">
                                            <p:txEl>
                                              <p:pRg st="8" end="8"/>
                                            </p:txEl>
                                          </p:spTgt>
                                        </p:tgtEl>
                                        <p:attrNameLst>
                                          <p:attrName>style.visibility</p:attrName>
                                        </p:attrNameLst>
                                      </p:cBhvr>
                                      <p:to>
                                        <p:strVal val="visible"/>
                                      </p:to>
                                    </p:set>
                                    <p:animEffect transition="in" filter="fade">
                                      <p:cBhvr>
                                        <p:cTn id="47" dur="1000"/>
                                        <p:tgtEl>
                                          <p:spTgt spid="342">
                                            <p:txEl>
                                              <p:pRg st="8" end="8"/>
                                            </p:txEl>
                                          </p:spTgt>
                                        </p:tgtEl>
                                      </p:cBhvr>
                                    </p:animEffect>
                                    <p:anim calcmode="lin" valueType="num">
                                      <p:cBhvr>
                                        <p:cTn id="48" dur="1000" fill="hold"/>
                                        <p:tgtEl>
                                          <p:spTgt spid="342">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42">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42">
                                            <p:txEl>
                                              <p:pRg st="9" end="9"/>
                                            </p:txEl>
                                          </p:spTgt>
                                        </p:tgtEl>
                                        <p:attrNameLst>
                                          <p:attrName>style.visibility</p:attrName>
                                        </p:attrNameLst>
                                      </p:cBhvr>
                                      <p:to>
                                        <p:strVal val="visible"/>
                                      </p:to>
                                    </p:set>
                                    <p:animEffect transition="in" filter="fade">
                                      <p:cBhvr>
                                        <p:cTn id="52" dur="1000"/>
                                        <p:tgtEl>
                                          <p:spTgt spid="342">
                                            <p:txEl>
                                              <p:pRg st="9" end="9"/>
                                            </p:txEl>
                                          </p:spTgt>
                                        </p:tgtEl>
                                      </p:cBhvr>
                                    </p:animEffect>
                                    <p:anim calcmode="lin" valueType="num">
                                      <p:cBhvr>
                                        <p:cTn id="53" dur="1000" fill="hold"/>
                                        <p:tgtEl>
                                          <p:spTgt spid="342">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42">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42">
                                            <p:txEl>
                                              <p:pRg st="10" end="10"/>
                                            </p:txEl>
                                          </p:spTgt>
                                        </p:tgtEl>
                                        <p:attrNameLst>
                                          <p:attrName>style.visibility</p:attrName>
                                        </p:attrNameLst>
                                      </p:cBhvr>
                                      <p:to>
                                        <p:strVal val="visible"/>
                                      </p:to>
                                    </p:set>
                                    <p:animEffect transition="in" filter="fade">
                                      <p:cBhvr>
                                        <p:cTn id="57" dur="1000"/>
                                        <p:tgtEl>
                                          <p:spTgt spid="342">
                                            <p:txEl>
                                              <p:pRg st="10" end="10"/>
                                            </p:txEl>
                                          </p:spTgt>
                                        </p:tgtEl>
                                      </p:cBhvr>
                                    </p:animEffect>
                                    <p:anim calcmode="lin" valueType="num">
                                      <p:cBhvr>
                                        <p:cTn id="58" dur="1000" fill="hold"/>
                                        <p:tgtEl>
                                          <p:spTgt spid="342">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4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77869" y="163761"/>
            <a:ext cx="1927378" cy="46083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u="sng" dirty="0">
                <a:latin typeface="Segoe UI Emoji" panose="020B0502040204020203" pitchFamily="34" charset="0"/>
                <a:ea typeface="Segoe UI Emoji" panose="020B0502040204020203" pitchFamily="34" charset="0"/>
              </a:rPr>
              <a:t>References:</a:t>
            </a:r>
            <a:endParaRPr b="1" u="sng" dirty="0">
              <a:latin typeface="Segoe UI Emoji" panose="020B0502040204020203" pitchFamily="34" charset="0"/>
              <a:ea typeface="Segoe UI Emoji" panose="020B0502040204020203" pitchFamily="34" charset="0"/>
            </a:endParaRPr>
          </a:p>
        </p:txBody>
      </p:sp>
      <p:sp>
        <p:nvSpPr>
          <p:cNvPr id="342" name="Google Shape;342;p36"/>
          <p:cNvSpPr txBox="1">
            <a:spLocks noGrp="1"/>
          </p:cNvSpPr>
          <p:nvPr>
            <p:ph type="body" idx="1"/>
          </p:nvPr>
        </p:nvSpPr>
        <p:spPr>
          <a:xfrm>
            <a:off x="314750" y="1114834"/>
            <a:ext cx="7973759" cy="3635017"/>
          </a:xfrm>
          <a:prstGeom prst="rect">
            <a:avLst/>
          </a:prstGeom>
        </p:spPr>
        <p:txBody>
          <a:bodyPr spcFirstLastPara="1" wrap="square" lIns="0" tIns="0" rIns="0" bIns="0" anchor="t" anchorCtr="0">
            <a:noAutofit/>
          </a:bodyPr>
          <a:lstStyle/>
          <a:p>
            <a:r>
              <a:rPr lang="en-IN" sz="1100" dirty="0">
                <a:latin typeface="Times New Roman" panose="02020603050405020304" pitchFamily="18" charset="0"/>
                <a:cs typeface="Times New Roman" panose="02020603050405020304" pitchFamily="18" charset="0"/>
              </a:rPr>
              <a:t>Rouse, Margaret. “SYN Flood.” </a:t>
            </a:r>
            <a:r>
              <a:rPr lang="en-IN" sz="1100" i="1" dirty="0">
                <a:latin typeface="Times New Roman" panose="02020603050405020304" pitchFamily="18" charset="0"/>
                <a:cs typeface="Times New Roman" panose="02020603050405020304" pitchFamily="18" charset="0"/>
              </a:rPr>
              <a:t>searchsecurity.techtarget.com</a:t>
            </a:r>
            <a:r>
              <a:rPr lang="en-IN" sz="1100" dirty="0">
                <a:latin typeface="Times New Roman" panose="02020603050405020304" pitchFamily="18" charset="0"/>
                <a:cs typeface="Times New Roman" panose="02020603050405020304" pitchFamily="18" charset="0"/>
              </a:rPr>
              <a:t>. TechTarget, 14 Apr. 2014. Web.</a:t>
            </a:r>
          </a:p>
          <a:p>
            <a:pPr marL="76200" indent="0">
              <a:buNone/>
            </a:pPr>
            <a:r>
              <a:rPr lang="en-IN" sz="1100" dirty="0">
                <a:latin typeface="Times New Roman" panose="02020603050405020304" pitchFamily="18" charset="0"/>
                <a:cs typeface="Times New Roman" panose="02020603050405020304" pitchFamily="18" charset="0"/>
              </a:rPr>
              <a:t>           3 Dec. 2017. </a:t>
            </a:r>
            <a:r>
              <a:rPr lang="en-IN" sz="1100" dirty="0">
                <a:solidFill>
                  <a:srgbClr val="FF0000"/>
                </a:solidFill>
                <a:latin typeface="Times New Roman" panose="02020603050405020304" pitchFamily="18" charset="0"/>
                <a:cs typeface="Times New Roman" panose="02020603050405020304" pitchFamily="18" charset="0"/>
              </a:rPr>
              <a:t>&lt; http://searchsecurity.techtarget.com/definition/SYN-flooding&gt;.</a:t>
            </a:r>
          </a:p>
          <a:p>
            <a:r>
              <a:rPr lang="en-IN" sz="1100" dirty="0">
                <a:latin typeface="Times New Roman" panose="02020603050405020304" pitchFamily="18" charset="0"/>
                <a:cs typeface="Times New Roman" panose="02020603050405020304" pitchFamily="18" charset="0"/>
              </a:rPr>
              <a:t>Toms, Lea. “The Impact of Denial of Service Attacks.” </a:t>
            </a:r>
            <a:r>
              <a:rPr lang="en-IN" sz="1100" i="1" dirty="0">
                <a:latin typeface="Times New Roman" panose="02020603050405020304" pitchFamily="18" charset="0"/>
                <a:cs typeface="Times New Roman" panose="02020603050405020304" pitchFamily="18" charset="0"/>
              </a:rPr>
              <a:t>globalsign.com</a:t>
            </a:r>
            <a:r>
              <a:rPr lang="en-IN" sz="1100" dirty="0">
                <a:latin typeface="Times New Roman" panose="02020603050405020304" pitchFamily="18" charset="0"/>
                <a:cs typeface="Times New Roman" panose="02020603050405020304" pitchFamily="18" charset="0"/>
              </a:rPr>
              <a:t>, GMO, 2 Feb. 2016. </a:t>
            </a:r>
          </a:p>
          <a:p>
            <a:pPr marL="76200" indent="0">
              <a:buNone/>
            </a:pPr>
            <a:r>
              <a:rPr lang="en-IN" sz="1100" dirty="0">
                <a:latin typeface="Times New Roman" panose="02020603050405020304" pitchFamily="18" charset="0"/>
                <a:cs typeface="Times New Roman" panose="02020603050405020304" pitchFamily="18" charset="0"/>
              </a:rPr>
              <a:t>           Web. 27 Oct. 2017. </a:t>
            </a:r>
            <a:r>
              <a:rPr lang="en-IN" sz="1100" dirty="0">
                <a:solidFill>
                  <a:srgbClr val="FF0000"/>
                </a:solidFill>
                <a:latin typeface="Times New Roman" panose="02020603050405020304" pitchFamily="18" charset="0"/>
                <a:cs typeface="Times New Roman" panose="02020603050405020304" pitchFamily="18" charset="0"/>
              </a:rPr>
              <a:t>&lt; https://www.globalsign.com/en/blog/denial-of-service-in-the-iot&gt;.</a:t>
            </a:r>
          </a:p>
          <a:p>
            <a:r>
              <a:rPr lang="en-IN" sz="1100" dirty="0" err="1"/>
              <a:t>Warow</a:t>
            </a:r>
            <a:r>
              <a:rPr lang="en-IN" sz="1100" dirty="0"/>
              <a:t>, Andy. “Hacker </a:t>
            </a:r>
            <a:r>
              <a:rPr lang="en-IN" sz="1100" dirty="0" err="1"/>
              <a:t>Typer</a:t>
            </a:r>
            <a:r>
              <a:rPr lang="en-IN" sz="1100" dirty="0"/>
              <a:t>.” </a:t>
            </a:r>
            <a:r>
              <a:rPr lang="en-IN" sz="1100" i="1" dirty="0"/>
              <a:t>hackertyper.com</a:t>
            </a:r>
            <a:r>
              <a:rPr lang="en-IN" sz="1100" dirty="0"/>
              <a:t>, Bluehost, 5 Jul. 2013. Web. 17 Nov. 2017. </a:t>
            </a:r>
          </a:p>
          <a:p>
            <a:pPr marL="76200" indent="0">
              <a:buNone/>
            </a:pPr>
            <a:r>
              <a:rPr lang="en-IN" sz="1100" dirty="0"/>
              <a:t>               </a:t>
            </a:r>
            <a:r>
              <a:rPr lang="en-IN" sz="1100" dirty="0">
                <a:solidFill>
                  <a:srgbClr val="FF0000"/>
                </a:solidFill>
              </a:rPr>
              <a:t> &lt;http://www.hackertyper.com&gt;.</a:t>
            </a:r>
            <a:endParaRPr lang="en-IN" sz="1100" dirty="0">
              <a:solidFill>
                <a:srgbClr val="FF0000"/>
              </a:solidFill>
              <a:latin typeface="Times New Roman" panose="02020603050405020304" pitchFamily="18" charset="0"/>
              <a:cs typeface="Times New Roman" panose="02020603050405020304" pitchFamily="18" charset="0"/>
            </a:endParaRPr>
          </a:p>
          <a:p>
            <a:r>
              <a:rPr lang="en-IN" sz="1100" dirty="0">
                <a:latin typeface="Times New Roman" panose="02020603050405020304" pitchFamily="18" charset="0"/>
                <a:cs typeface="Times New Roman" panose="02020603050405020304" pitchFamily="18" charset="0"/>
              </a:rPr>
              <a:t>Yalcin, Can. “Python: </a:t>
            </a:r>
            <a:r>
              <a:rPr lang="en-IN" sz="1100" dirty="0" err="1">
                <a:latin typeface="Times New Roman" panose="02020603050405020304" pitchFamily="18" charset="0"/>
                <a:cs typeface="Times New Roman" panose="02020603050405020304" pitchFamily="18" charset="0"/>
              </a:rPr>
              <a:t>Cyweb</a:t>
            </a:r>
            <a:r>
              <a:rPr lang="en-IN" sz="1100" dirty="0">
                <a:latin typeface="Times New Roman" panose="02020603050405020304" pitchFamily="18" charset="0"/>
                <a:cs typeface="Times New Roman" panose="02020603050405020304" pitchFamily="18" charset="0"/>
              </a:rPr>
              <a:t> Hammer DoS TCP SYN Packet Flood.” </a:t>
            </a:r>
            <a:r>
              <a:rPr lang="en-IN" sz="1100" i="1" dirty="0">
                <a:latin typeface="Times New Roman" panose="02020603050405020304" pitchFamily="18" charset="0"/>
                <a:cs typeface="Times New Roman" panose="02020603050405020304" pitchFamily="18" charset="0"/>
              </a:rPr>
              <a:t>github.com</a:t>
            </a:r>
            <a:r>
              <a:rPr lang="en-IN" sz="1100" dirty="0">
                <a:latin typeface="Times New Roman" panose="02020603050405020304" pitchFamily="18" charset="0"/>
                <a:cs typeface="Times New Roman" panose="02020603050405020304" pitchFamily="18" charset="0"/>
              </a:rPr>
              <a:t>, GitHub, 20 May 2013. Web. 21 Nov. 2017</a:t>
            </a:r>
          </a:p>
          <a:p>
            <a:pPr marL="76200" indent="0">
              <a:buNone/>
            </a:pPr>
            <a:r>
              <a:rPr lang="en-IN" sz="1100" dirty="0">
                <a:latin typeface="Times New Roman" panose="02020603050405020304" pitchFamily="18" charset="0"/>
                <a:cs typeface="Times New Roman" panose="02020603050405020304" pitchFamily="18" charset="0"/>
              </a:rPr>
              <a:t>           </a:t>
            </a:r>
            <a:r>
              <a:rPr lang="en-IN" sz="1100" dirty="0">
                <a:solidFill>
                  <a:srgbClr val="FF0000"/>
                </a:solidFill>
                <a:latin typeface="Times New Roman" panose="02020603050405020304" pitchFamily="18" charset="0"/>
                <a:cs typeface="Times New Roman" panose="02020603050405020304" pitchFamily="18" charset="0"/>
              </a:rPr>
              <a:t>&lt; https://github.com/cyweb/hammer&gt;.</a:t>
            </a:r>
          </a:p>
          <a:p>
            <a:r>
              <a:rPr lang="en-IN" sz="1100" dirty="0" err="1">
                <a:latin typeface="Times New Roman" panose="02020603050405020304" pitchFamily="18" charset="0"/>
                <a:cs typeface="Times New Roman" panose="02020603050405020304" pitchFamily="18" charset="0"/>
              </a:rPr>
              <a:t>Zetter</a:t>
            </a:r>
            <a:r>
              <a:rPr lang="en-IN" sz="1100" dirty="0">
                <a:latin typeface="Times New Roman" panose="02020603050405020304" pitchFamily="18" charset="0"/>
                <a:cs typeface="Times New Roman" panose="02020603050405020304" pitchFamily="18" charset="0"/>
              </a:rPr>
              <a:t>, Kim. “Hacker Lexicon: What Are DoS and DDoS Attacks?.” </a:t>
            </a:r>
            <a:r>
              <a:rPr lang="en-IN" sz="1100" i="1" dirty="0">
                <a:latin typeface="Times New Roman" panose="02020603050405020304" pitchFamily="18" charset="0"/>
                <a:cs typeface="Times New Roman" panose="02020603050405020304" pitchFamily="18" charset="0"/>
              </a:rPr>
              <a:t>wired.com</a:t>
            </a:r>
            <a:r>
              <a:rPr lang="en-IN" sz="1100" dirty="0">
                <a:latin typeface="Times New Roman" panose="02020603050405020304" pitchFamily="18" charset="0"/>
                <a:cs typeface="Times New Roman" panose="02020603050405020304" pitchFamily="18" charset="0"/>
              </a:rPr>
              <a:t>, Condé Nast Publications, 16 Jan. 2016. Web. 10 Oct. 2017.</a:t>
            </a:r>
            <a:r>
              <a:rPr lang="en-IN" sz="1100" dirty="0">
                <a:solidFill>
                  <a:srgbClr val="FF0000"/>
                </a:solidFill>
                <a:latin typeface="Times New Roman" panose="02020603050405020304" pitchFamily="18" charset="0"/>
                <a:cs typeface="Times New Roman" panose="02020603050405020304" pitchFamily="18" charset="0"/>
              </a:rPr>
              <a:t> &lt;https://www.wired.com/2016/01/hacker-lexicon-what-are-dos-and-ddos-attacks&gt;.</a:t>
            </a:r>
          </a:p>
          <a:p>
            <a:endParaRPr lang="en-IN" sz="1100" dirty="0">
              <a:latin typeface="Times New Roman" panose="02020603050405020304" pitchFamily="18" charset="0"/>
              <a:cs typeface="Times New Roman" panose="02020603050405020304" pitchFamily="18" charset="0"/>
            </a:endParaRPr>
          </a:p>
          <a:p>
            <a:pPr marL="76200" indent="0">
              <a:buNone/>
            </a:pPr>
            <a:r>
              <a:rPr lang="en-IN" sz="1600" b="1" u="sng" dirty="0">
                <a:latin typeface="Times New Roman" panose="02020603050405020304" pitchFamily="18" charset="0"/>
                <a:cs typeface="Times New Roman" panose="02020603050405020304" pitchFamily="18" charset="0"/>
              </a:rPr>
              <a:t>Note:</a:t>
            </a:r>
            <a:r>
              <a:rPr lang="en-IN" sz="1600" b="1"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source above was used as the base (open-source) code for the Python DoS script</a:t>
            </a:r>
            <a:r>
              <a:rPr lang="en-IN" sz="1600" b="1"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prototype and used as the main tool for our DoS attack simulation.</a:t>
            </a:r>
          </a:p>
          <a:p>
            <a:endParaRPr lang="en-IN" sz="1100" dirty="0">
              <a:latin typeface="Times New Roman" panose="02020603050405020304" pitchFamily="18" charset="0"/>
              <a:cs typeface="Times New Roman" panose="02020603050405020304" pitchFamily="18" charset="0"/>
            </a:endParaRPr>
          </a:p>
          <a:p>
            <a:pPr marL="0" lvl="0" indent="0" algn="l" rtl="0">
              <a:spcBef>
                <a:spcPts val="600"/>
              </a:spcBef>
              <a:spcAft>
                <a:spcPts val="0"/>
              </a:spcAft>
              <a:buNone/>
            </a:pPr>
            <a:endParaRPr sz="1800" b="1" dirty="0">
              <a:solidFill>
                <a:srgbClr val="3D85C6"/>
              </a:solidFill>
            </a:endParaRPr>
          </a:p>
        </p:txBody>
      </p:sp>
      <p:sp>
        <p:nvSpPr>
          <p:cNvPr id="344" name="Google Shape;344;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226057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1000"/>
                                        <p:tgtEl>
                                          <p:spTgt spid="342">
                                            <p:txEl>
                                              <p:pRg st="0" end="0"/>
                                            </p:txEl>
                                          </p:spTgt>
                                        </p:tgtEl>
                                      </p:cBhvr>
                                    </p:animEffect>
                                    <p:anim calcmode="lin" valueType="num">
                                      <p:cBhvr>
                                        <p:cTn id="8" dur="1000" fill="hold"/>
                                        <p:tgtEl>
                                          <p:spTgt spid="3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1000"/>
                                        <p:tgtEl>
                                          <p:spTgt spid="342">
                                            <p:txEl>
                                              <p:pRg st="1" end="1"/>
                                            </p:txEl>
                                          </p:spTgt>
                                        </p:tgtEl>
                                      </p:cBhvr>
                                    </p:animEffect>
                                    <p:anim calcmode="lin" valueType="num">
                                      <p:cBhvr>
                                        <p:cTn id="13" dur="1000" fill="hold"/>
                                        <p:tgtEl>
                                          <p:spTgt spid="34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4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1000"/>
                                        <p:tgtEl>
                                          <p:spTgt spid="342">
                                            <p:txEl>
                                              <p:pRg st="2" end="2"/>
                                            </p:txEl>
                                          </p:spTgt>
                                        </p:tgtEl>
                                      </p:cBhvr>
                                    </p:animEffect>
                                    <p:anim calcmode="lin" valueType="num">
                                      <p:cBhvr>
                                        <p:cTn id="18" dur="1000" fill="hold"/>
                                        <p:tgtEl>
                                          <p:spTgt spid="34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4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2">
                                            <p:txEl>
                                              <p:pRg st="3" end="3"/>
                                            </p:txEl>
                                          </p:spTgt>
                                        </p:tgtEl>
                                        <p:attrNameLst>
                                          <p:attrName>style.visibility</p:attrName>
                                        </p:attrNameLst>
                                      </p:cBhvr>
                                      <p:to>
                                        <p:strVal val="visible"/>
                                      </p:to>
                                    </p:set>
                                    <p:animEffect transition="in" filter="fade">
                                      <p:cBhvr>
                                        <p:cTn id="22" dur="1000"/>
                                        <p:tgtEl>
                                          <p:spTgt spid="342">
                                            <p:txEl>
                                              <p:pRg st="3" end="3"/>
                                            </p:txEl>
                                          </p:spTgt>
                                        </p:tgtEl>
                                      </p:cBhvr>
                                    </p:animEffect>
                                    <p:anim calcmode="lin" valueType="num">
                                      <p:cBhvr>
                                        <p:cTn id="23" dur="1000" fill="hold"/>
                                        <p:tgtEl>
                                          <p:spTgt spid="34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4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42">
                                            <p:txEl>
                                              <p:pRg st="4" end="4"/>
                                            </p:txEl>
                                          </p:spTgt>
                                        </p:tgtEl>
                                        <p:attrNameLst>
                                          <p:attrName>style.visibility</p:attrName>
                                        </p:attrNameLst>
                                      </p:cBhvr>
                                      <p:to>
                                        <p:strVal val="visible"/>
                                      </p:to>
                                    </p:set>
                                    <p:animEffect transition="in" filter="fade">
                                      <p:cBhvr>
                                        <p:cTn id="27" dur="1000"/>
                                        <p:tgtEl>
                                          <p:spTgt spid="342">
                                            <p:txEl>
                                              <p:pRg st="4" end="4"/>
                                            </p:txEl>
                                          </p:spTgt>
                                        </p:tgtEl>
                                      </p:cBhvr>
                                    </p:animEffect>
                                    <p:anim calcmode="lin" valueType="num">
                                      <p:cBhvr>
                                        <p:cTn id="28" dur="1000" fill="hold"/>
                                        <p:tgtEl>
                                          <p:spTgt spid="34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4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42">
                                            <p:txEl>
                                              <p:pRg st="5" end="5"/>
                                            </p:txEl>
                                          </p:spTgt>
                                        </p:tgtEl>
                                        <p:attrNameLst>
                                          <p:attrName>style.visibility</p:attrName>
                                        </p:attrNameLst>
                                      </p:cBhvr>
                                      <p:to>
                                        <p:strVal val="visible"/>
                                      </p:to>
                                    </p:set>
                                    <p:animEffect transition="in" filter="fade">
                                      <p:cBhvr>
                                        <p:cTn id="32" dur="1000"/>
                                        <p:tgtEl>
                                          <p:spTgt spid="342">
                                            <p:txEl>
                                              <p:pRg st="5" end="5"/>
                                            </p:txEl>
                                          </p:spTgt>
                                        </p:tgtEl>
                                      </p:cBhvr>
                                    </p:animEffect>
                                    <p:anim calcmode="lin" valueType="num">
                                      <p:cBhvr>
                                        <p:cTn id="33" dur="1000" fill="hold"/>
                                        <p:tgtEl>
                                          <p:spTgt spid="34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4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42">
                                            <p:txEl>
                                              <p:pRg st="6" end="6"/>
                                            </p:txEl>
                                          </p:spTgt>
                                        </p:tgtEl>
                                        <p:attrNameLst>
                                          <p:attrName>style.visibility</p:attrName>
                                        </p:attrNameLst>
                                      </p:cBhvr>
                                      <p:to>
                                        <p:strVal val="visible"/>
                                      </p:to>
                                    </p:set>
                                    <p:animEffect transition="in" filter="fade">
                                      <p:cBhvr>
                                        <p:cTn id="37" dur="1000"/>
                                        <p:tgtEl>
                                          <p:spTgt spid="342">
                                            <p:txEl>
                                              <p:pRg st="6" end="6"/>
                                            </p:txEl>
                                          </p:spTgt>
                                        </p:tgtEl>
                                      </p:cBhvr>
                                    </p:animEffect>
                                    <p:anim calcmode="lin" valueType="num">
                                      <p:cBhvr>
                                        <p:cTn id="38" dur="1000" fill="hold"/>
                                        <p:tgtEl>
                                          <p:spTgt spid="34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4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42">
                                            <p:txEl>
                                              <p:pRg st="7" end="7"/>
                                            </p:txEl>
                                          </p:spTgt>
                                        </p:tgtEl>
                                        <p:attrNameLst>
                                          <p:attrName>style.visibility</p:attrName>
                                        </p:attrNameLst>
                                      </p:cBhvr>
                                      <p:to>
                                        <p:strVal val="visible"/>
                                      </p:to>
                                    </p:set>
                                    <p:animEffect transition="in" filter="fade">
                                      <p:cBhvr>
                                        <p:cTn id="42" dur="1000"/>
                                        <p:tgtEl>
                                          <p:spTgt spid="342">
                                            <p:txEl>
                                              <p:pRg st="7" end="7"/>
                                            </p:txEl>
                                          </p:spTgt>
                                        </p:tgtEl>
                                      </p:cBhvr>
                                    </p:animEffect>
                                    <p:anim calcmode="lin" valueType="num">
                                      <p:cBhvr>
                                        <p:cTn id="43" dur="1000" fill="hold"/>
                                        <p:tgtEl>
                                          <p:spTgt spid="34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42">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42">
                                            <p:txEl>
                                              <p:pRg st="8" end="8"/>
                                            </p:txEl>
                                          </p:spTgt>
                                        </p:tgtEl>
                                        <p:attrNameLst>
                                          <p:attrName>style.visibility</p:attrName>
                                        </p:attrNameLst>
                                      </p:cBhvr>
                                      <p:to>
                                        <p:strVal val="visible"/>
                                      </p:to>
                                    </p:set>
                                    <p:animEffect transition="in" filter="fade">
                                      <p:cBhvr>
                                        <p:cTn id="47" dur="1000"/>
                                        <p:tgtEl>
                                          <p:spTgt spid="342">
                                            <p:txEl>
                                              <p:pRg st="8" end="8"/>
                                            </p:txEl>
                                          </p:spTgt>
                                        </p:tgtEl>
                                      </p:cBhvr>
                                    </p:animEffect>
                                    <p:anim calcmode="lin" valueType="num">
                                      <p:cBhvr>
                                        <p:cTn id="48" dur="1000" fill="hold"/>
                                        <p:tgtEl>
                                          <p:spTgt spid="342">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42">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42">
                                            <p:txEl>
                                              <p:pRg st="10" end="10"/>
                                            </p:txEl>
                                          </p:spTgt>
                                        </p:tgtEl>
                                        <p:attrNameLst>
                                          <p:attrName>style.visibility</p:attrName>
                                        </p:attrNameLst>
                                      </p:cBhvr>
                                      <p:to>
                                        <p:strVal val="visible"/>
                                      </p:to>
                                    </p:set>
                                    <p:animEffect transition="in" filter="fade">
                                      <p:cBhvr>
                                        <p:cTn id="52" dur="1000"/>
                                        <p:tgtEl>
                                          <p:spTgt spid="342">
                                            <p:txEl>
                                              <p:pRg st="10" end="10"/>
                                            </p:txEl>
                                          </p:spTgt>
                                        </p:tgtEl>
                                      </p:cBhvr>
                                    </p:animEffect>
                                    <p:anim calcmode="lin" valueType="num">
                                      <p:cBhvr>
                                        <p:cTn id="53" dur="1000" fill="hold"/>
                                        <p:tgtEl>
                                          <p:spTgt spid="342">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34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982362" y="339811"/>
            <a:ext cx="6579973" cy="45102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t>Project Conclusions and Solutions</a:t>
            </a:r>
            <a:endParaRPr sz="3200" dirty="0"/>
          </a:p>
        </p:txBody>
      </p:sp>
      <p:sp>
        <p:nvSpPr>
          <p:cNvPr id="335" name="Google Shape;335;p35"/>
          <p:cNvSpPr txBox="1">
            <a:spLocks noGrp="1"/>
          </p:cNvSpPr>
          <p:nvPr>
            <p:ph type="body" idx="1"/>
          </p:nvPr>
        </p:nvSpPr>
        <p:spPr>
          <a:xfrm>
            <a:off x="348134" y="1125088"/>
            <a:ext cx="7612252" cy="3385128"/>
          </a:xfrm>
          <a:prstGeom prst="rect">
            <a:avLst/>
          </a:prstGeom>
        </p:spPr>
        <p:txBody>
          <a:bodyPr spcFirstLastPara="1" wrap="square" lIns="0" tIns="0" rIns="0" bIns="0" anchor="t" anchorCtr="0">
            <a:noAutofit/>
          </a:bodyPr>
          <a:lstStyle/>
          <a:p>
            <a:pPr marL="76200" indent="0">
              <a:buNone/>
            </a:pPr>
            <a:r>
              <a:rPr lang="en-IN" sz="1800" dirty="0">
                <a:latin typeface="Times New Roman" panose="02020603050405020304" pitchFamily="18" charset="0"/>
                <a:cs typeface="Times New Roman" panose="02020603050405020304" pitchFamily="18" charset="0"/>
              </a:rPr>
              <a:t>Overall, through this project, we are aiming to show and describe how dangerous a targeted DoS/DDoS attack can be in today's technological world through running the open-source DoS TCP SYN Packet Flood Python script and simulating a DoS attack, using two Kali Linux virtual machines installed on VirtualBox, against a target website/network.</a:t>
            </a:r>
            <a:r>
              <a:rPr lang="en-IN" dirty="0"/>
              <a:t> </a:t>
            </a:r>
            <a:r>
              <a:rPr lang="en-IN" sz="1600" dirty="0"/>
              <a:t>(http://www.hackertyper.com). </a:t>
            </a:r>
            <a:endParaRPr lang="en-IN" sz="1600" dirty="0">
              <a:latin typeface="Times New Roman" panose="02020603050405020304" pitchFamily="18" charset="0"/>
              <a:cs typeface="Times New Roman" panose="02020603050405020304" pitchFamily="18" charset="0"/>
            </a:endParaRPr>
          </a:p>
          <a:p>
            <a:pPr marL="762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6200" indent="0">
              <a:buNone/>
            </a:pPr>
            <a:r>
              <a:rPr lang="en-IN" sz="1800" dirty="0" err="1">
                <a:latin typeface="Times New Roman" panose="02020603050405020304" pitchFamily="18" charset="0"/>
                <a:cs typeface="Times New Roman" panose="02020603050405020304" pitchFamily="18" charset="0"/>
              </a:rPr>
              <a:t>DoS</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DDoS</a:t>
            </a:r>
            <a:r>
              <a:rPr lang="en-IN" sz="1800" dirty="0">
                <a:latin typeface="Times New Roman" panose="02020603050405020304" pitchFamily="18" charset="0"/>
                <a:cs typeface="Times New Roman" panose="02020603050405020304" pitchFamily="18" charset="0"/>
              </a:rPr>
              <a:t> attacks are the weapon of choice for cyber-</a:t>
            </a:r>
            <a:r>
              <a:rPr lang="en-IN" sz="1800" dirty="0" err="1">
                <a:latin typeface="Times New Roman" panose="02020603050405020304" pitchFamily="18" charset="0"/>
                <a:cs typeface="Times New Roman" panose="02020603050405020304" pitchFamily="18" charset="0"/>
              </a:rPr>
              <a:t>hacktivist</a:t>
            </a:r>
            <a:r>
              <a:rPr lang="en-IN" sz="1800" dirty="0">
                <a:latin typeface="Times New Roman" panose="02020603050405020304" pitchFamily="18" charset="0"/>
                <a:cs typeface="Times New Roman" panose="02020603050405020304" pitchFamily="18" charset="0"/>
              </a:rPr>
              <a:t> groups and are increasing in severity and complexity. This project, for demonstrating DDOS has helped us understand various attacks that takes place in real life. We have also learned that once a single system is compromised, one can easily launch an attack on the network.</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36" name="Google Shape;336;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animEffect transition="in" filter="wipe(down)">
                                      <p:cBhvr>
                                        <p:cTn id="7" dur="580">
                                          <p:stCondLst>
                                            <p:cond delay="0"/>
                                          </p:stCondLst>
                                        </p:cTn>
                                        <p:tgtEl>
                                          <p:spTgt spid="335">
                                            <p:txEl>
                                              <p:pRg st="0" end="0"/>
                                            </p:txEl>
                                          </p:spTgt>
                                        </p:tgtEl>
                                      </p:cBhvr>
                                    </p:animEffect>
                                    <p:anim calcmode="lin" valueType="num">
                                      <p:cBhvr>
                                        <p:cTn id="8" dur="1822" tmFilter="0,0; 0.14,0.36; 0.43,0.73; 0.71,0.91; 1.0,1.0">
                                          <p:stCondLst>
                                            <p:cond delay="0"/>
                                          </p:stCondLst>
                                        </p:cTn>
                                        <p:tgtEl>
                                          <p:spTgt spid="33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35">
                                            <p:txEl>
                                              <p:pRg st="0" end="0"/>
                                            </p:txEl>
                                          </p:spTgt>
                                        </p:tgtEl>
                                      </p:cBhvr>
                                      <p:to x="100000" y="60000"/>
                                    </p:animScale>
                                    <p:animScale>
                                      <p:cBhvr>
                                        <p:cTn id="14" dur="166" decel="50000">
                                          <p:stCondLst>
                                            <p:cond delay="676"/>
                                          </p:stCondLst>
                                        </p:cTn>
                                        <p:tgtEl>
                                          <p:spTgt spid="335">
                                            <p:txEl>
                                              <p:pRg st="0" end="0"/>
                                            </p:txEl>
                                          </p:spTgt>
                                        </p:tgtEl>
                                      </p:cBhvr>
                                      <p:to x="100000" y="100000"/>
                                    </p:animScale>
                                    <p:animScale>
                                      <p:cBhvr>
                                        <p:cTn id="15" dur="26">
                                          <p:stCondLst>
                                            <p:cond delay="1312"/>
                                          </p:stCondLst>
                                        </p:cTn>
                                        <p:tgtEl>
                                          <p:spTgt spid="335">
                                            <p:txEl>
                                              <p:pRg st="0" end="0"/>
                                            </p:txEl>
                                          </p:spTgt>
                                        </p:tgtEl>
                                      </p:cBhvr>
                                      <p:to x="100000" y="80000"/>
                                    </p:animScale>
                                    <p:animScale>
                                      <p:cBhvr>
                                        <p:cTn id="16" dur="166" decel="50000">
                                          <p:stCondLst>
                                            <p:cond delay="1338"/>
                                          </p:stCondLst>
                                        </p:cTn>
                                        <p:tgtEl>
                                          <p:spTgt spid="335">
                                            <p:txEl>
                                              <p:pRg st="0" end="0"/>
                                            </p:txEl>
                                          </p:spTgt>
                                        </p:tgtEl>
                                      </p:cBhvr>
                                      <p:to x="100000" y="100000"/>
                                    </p:animScale>
                                    <p:animScale>
                                      <p:cBhvr>
                                        <p:cTn id="17" dur="26">
                                          <p:stCondLst>
                                            <p:cond delay="1642"/>
                                          </p:stCondLst>
                                        </p:cTn>
                                        <p:tgtEl>
                                          <p:spTgt spid="335">
                                            <p:txEl>
                                              <p:pRg st="0" end="0"/>
                                            </p:txEl>
                                          </p:spTgt>
                                        </p:tgtEl>
                                      </p:cBhvr>
                                      <p:to x="100000" y="90000"/>
                                    </p:animScale>
                                    <p:animScale>
                                      <p:cBhvr>
                                        <p:cTn id="18" dur="166" decel="50000">
                                          <p:stCondLst>
                                            <p:cond delay="1668"/>
                                          </p:stCondLst>
                                        </p:cTn>
                                        <p:tgtEl>
                                          <p:spTgt spid="335">
                                            <p:txEl>
                                              <p:pRg st="0" end="0"/>
                                            </p:txEl>
                                          </p:spTgt>
                                        </p:tgtEl>
                                      </p:cBhvr>
                                      <p:to x="100000" y="100000"/>
                                    </p:animScale>
                                    <p:animScale>
                                      <p:cBhvr>
                                        <p:cTn id="19" dur="26">
                                          <p:stCondLst>
                                            <p:cond delay="1808"/>
                                          </p:stCondLst>
                                        </p:cTn>
                                        <p:tgtEl>
                                          <p:spTgt spid="335">
                                            <p:txEl>
                                              <p:pRg st="0" end="0"/>
                                            </p:txEl>
                                          </p:spTgt>
                                        </p:tgtEl>
                                      </p:cBhvr>
                                      <p:to x="100000" y="95000"/>
                                    </p:animScale>
                                    <p:animScale>
                                      <p:cBhvr>
                                        <p:cTn id="20" dur="166" decel="50000">
                                          <p:stCondLst>
                                            <p:cond delay="1834"/>
                                          </p:stCondLst>
                                        </p:cTn>
                                        <p:tgtEl>
                                          <p:spTgt spid="33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35">
                                            <p:txEl>
                                              <p:pRg st="2" end="2"/>
                                            </p:txEl>
                                          </p:spTgt>
                                        </p:tgtEl>
                                        <p:attrNameLst>
                                          <p:attrName>style.visibility</p:attrName>
                                        </p:attrNameLst>
                                      </p:cBhvr>
                                      <p:to>
                                        <p:strVal val="visible"/>
                                      </p:to>
                                    </p:set>
                                    <p:animEffect transition="in" filter="wipe(down)">
                                      <p:cBhvr>
                                        <p:cTn id="25" dur="580">
                                          <p:stCondLst>
                                            <p:cond delay="0"/>
                                          </p:stCondLst>
                                        </p:cTn>
                                        <p:tgtEl>
                                          <p:spTgt spid="335">
                                            <p:txEl>
                                              <p:pRg st="2" end="2"/>
                                            </p:txEl>
                                          </p:spTgt>
                                        </p:tgtEl>
                                      </p:cBhvr>
                                    </p:animEffect>
                                    <p:anim calcmode="lin" valueType="num">
                                      <p:cBhvr>
                                        <p:cTn id="26" dur="1822" tmFilter="0,0; 0.14,0.36; 0.43,0.73; 0.71,0.91; 1.0,1.0">
                                          <p:stCondLst>
                                            <p:cond delay="0"/>
                                          </p:stCondLst>
                                        </p:cTn>
                                        <p:tgtEl>
                                          <p:spTgt spid="335">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35">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35">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35">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35">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35">
                                            <p:txEl>
                                              <p:pRg st="2" end="2"/>
                                            </p:txEl>
                                          </p:spTgt>
                                        </p:tgtEl>
                                      </p:cBhvr>
                                      <p:to x="100000" y="60000"/>
                                    </p:animScale>
                                    <p:animScale>
                                      <p:cBhvr>
                                        <p:cTn id="32" dur="166" decel="50000">
                                          <p:stCondLst>
                                            <p:cond delay="676"/>
                                          </p:stCondLst>
                                        </p:cTn>
                                        <p:tgtEl>
                                          <p:spTgt spid="335">
                                            <p:txEl>
                                              <p:pRg st="2" end="2"/>
                                            </p:txEl>
                                          </p:spTgt>
                                        </p:tgtEl>
                                      </p:cBhvr>
                                      <p:to x="100000" y="100000"/>
                                    </p:animScale>
                                    <p:animScale>
                                      <p:cBhvr>
                                        <p:cTn id="33" dur="26">
                                          <p:stCondLst>
                                            <p:cond delay="1312"/>
                                          </p:stCondLst>
                                        </p:cTn>
                                        <p:tgtEl>
                                          <p:spTgt spid="335">
                                            <p:txEl>
                                              <p:pRg st="2" end="2"/>
                                            </p:txEl>
                                          </p:spTgt>
                                        </p:tgtEl>
                                      </p:cBhvr>
                                      <p:to x="100000" y="80000"/>
                                    </p:animScale>
                                    <p:animScale>
                                      <p:cBhvr>
                                        <p:cTn id="34" dur="166" decel="50000">
                                          <p:stCondLst>
                                            <p:cond delay="1338"/>
                                          </p:stCondLst>
                                        </p:cTn>
                                        <p:tgtEl>
                                          <p:spTgt spid="335">
                                            <p:txEl>
                                              <p:pRg st="2" end="2"/>
                                            </p:txEl>
                                          </p:spTgt>
                                        </p:tgtEl>
                                      </p:cBhvr>
                                      <p:to x="100000" y="100000"/>
                                    </p:animScale>
                                    <p:animScale>
                                      <p:cBhvr>
                                        <p:cTn id="35" dur="26">
                                          <p:stCondLst>
                                            <p:cond delay="1642"/>
                                          </p:stCondLst>
                                        </p:cTn>
                                        <p:tgtEl>
                                          <p:spTgt spid="335">
                                            <p:txEl>
                                              <p:pRg st="2" end="2"/>
                                            </p:txEl>
                                          </p:spTgt>
                                        </p:tgtEl>
                                      </p:cBhvr>
                                      <p:to x="100000" y="90000"/>
                                    </p:animScale>
                                    <p:animScale>
                                      <p:cBhvr>
                                        <p:cTn id="36" dur="166" decel="50000">
                                          <p:stCondLst>
                                            <p:cond delay="1668"/>
                                          </p:stCondLst>
                                        </p:cTn>
                                        <p:tgtEl>
                                          <p:spTgt spid="335">
                                            <p:txEl>
                                              <p:pRg st="2" end="2"/>
                                            </p:txEl>
                                          </p:spTgt>
                                        </p:tgtEl>
                                      </p:cBhvr>
                                      <p:to x="100000" y="100000"/>
                                    </p:animScale>
                                    <p:animScale>
                                      <p:cBhvr>
                                        <p:cTn id="37" dur="26">
                                          <p:stCondLst>
                                            <p:cond delay="1808"/>
                                          </p:stCondLst>
                                        </p:cTn>
                                        <p:tgtEl>
                                          <p:spTgt spid="335">
                                            <p:txEl>
                                              <p:pRg st="2" end="2"/>
                                            </p:txEl>
                                          </p:spTgt>
                                        </p:tgtEl>
                                      </p:cBhvr>
                                      <p:to x="100000" y="95000"/>
                                    </p:animScale>
                                    <p:animScale>
                                      <p:cBhvr>
                                        <p:cTn id="38" dur="166" decel="50000">
                                          <p:stCondLst>
                                            <p:cond delay="1834"/>
                                          </p:stCondLst>
                                        </p:cTn>
                                        <p:tgtEl>
                                          <p:spTgt spid="335">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idx="4294967295"/>
          </p:nvPr>
        </p:nvSpPr>
        <p:spPr>
          <a:xfrm>
            <a:off x="253594" y="2089537"/>
            <a:ext cx="8775690" cy="72438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4500" dirty="0">
                <a:solidFill>
                  <a:schemeClr val="accent1"/>
                </a:solidFill>
              </a:rPr>
              <a:t>The Team and Contents of Report</a:t>
            </a:r>
            <a:endParaRPr sz="4500" dirty="0">
              <a:solidFill>
                <a:schemeClr val="accent1"/>
              </a:solidFill>
            </a:endParaRPr>
          </a:p>
        </p:txBody>
      </p:sp>
      <p:sp>
        <p:nvSpPr>
          <p:cNvPr id="146" name="Google Shape;14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81388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D2EE47-AF43-4553-93C5-B8A9E40BF2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
        <p:nvSpPr>
          <p:cNvPr id="3" name="Text Placeholder 2">
            <a:extLst>
              <a:ext uri="{FF2B5EF4-FFF2-40B4-BE49-F238E27FC236}">
                <a16:creationId xmlns:a16="http://schemas.microsoft.com/office/drawing/2014/main" id="{41D2AB16-15F4-4F9D-9184-30A18DDDB78C}"/>
              </a:ext>
            </a:extLst>
          </p:cNvPr>
          <p:cNvSpPr>
            <a:spLocks noGrp="1"/>
          </p:cNvSpPr>
          <p:nvPr>
            <p:ph type="body" idx="4294967295"/>
          </p:nvPr>
        </p:nvSpPr>
        <p:spPr>
          <a:xfrm>
            <a:off x="599303" y="716434"/>
            <a:ext cx="6929438" cy="3273425"/>
          </a:xfrm>
        </p:spPr>
        <p:txBody>
          <a:bodyPr/>
          <a:lstStyle/>
          <a:p>
            <a:r>
              <a:rPr lang="en-IN" sz="1800" dirty="0">
                <a:effectLst/>
                <a:latin typeface="Times New Roman" panose="02020603050405020304" pitchFamily="18" charset="0"/>
                <a:ea typeface="Times New Roman" panose="02020603050405020304" pitchFamily="18" charset="0"/>
              </a:rPr>
              <a:t>Furthermore, we also wanted to notify the average computer user of the “unforgiving effects and consequences these attacks can have through rendering a victim's entire network unresponsive” (</a:t>
            </a:r>
            <a:r>
              <a:rPr lang="en-IN" sz="1800" dirty="0" err="1">
                <a:effectLst/>
                <a:latin typeface="Times New Roman" panose="02020603050405020304" pitchFamily="18" charset="0"/>
                <a:ea typeface="Times New Roman" panose="02020603050405020304" pitchFamily="18" charset="0"/>
              </a:rPr>
              <a:t>Geiter</a:t>
            </a:r>
            <a:r>
              <a:rPr lang="en-IN" sz="1800" dirty="0">
                <a:effectLst/>
                <a:latin typeface="Times New Roman" panose="02020603050405020304" pitchFamily="18" charset="0"/>
                <a:ea typeface="Times New Roman" panose="02020603050405020304" pitchFamily="18" charset="0"/>
              </a:rPr>
              <a:t> 7). Even though networks today have reliable security against DoS attacks, there are still new forms of DoS attacks being created to bypass network security. There are also many networks that still do not have proper security and are prone to network attacks. However, by drawing more attention to DoS/DDoS attacks, we strongly believe that the increased attention can result in a solution by making these types of network attacks decreasing in the future through the implementation of stronger security/prevention methods (as described in the “Core Concepts” section) and increased user awareness.</a:t>
            </a:r>
          </a:p>
          <a:p>
            <a:endParaRPr lang="en-IN" dirty="0"/>
          </a:p>
        </p:txBody>
      </p:sp>
    </p:spTree>
    <p:extLst>
      <p:ext uri="{BB962C8B-B14F-4D97-AF65-F5344CB8AC3E}">
        <p14:creationId xmlns:p14="http://schemas.microsoft.com/office/powerpoint/2010/main" val="3125337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327" name="Google Shape;327;p34"/>
          <p:cNvSpPr txBox="1">
            <a:spLocks noGrp="1"/>
          </p:cNvSpPr>
          <p:nvPr>
            <p:ph type="ctrTitle" idx="4294967295"/>
          </p:nvPr>
        </p:nvSpPr>
        <p:spPr>
          <a:xfrm>
            <a:off x="2222071" y="1379072"/>
            <a:ext cx="6594475" cy="92700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accent4"/>
                </a:solidFill>
              </a:rPr>
              <a:t>  Thank You!</a:t>
            </a:r>
          </a:p>
        </p:txBody>
      </p:sp>
      <p:sp>
        <p:nvSpPr>
          <p:cNvPr id="2" name="Smiley Face 1">
            <a:extLst>
              <a:ext uri="{FF2B5EF4-FFF2-40B4-BE49-F238E27FC236}">
                <a16:creationId xmlns:a16="http://schemas.microsoft.com/office/drawing/2014/main" id="{E25EF283-EFB7-4EAF-8357-B9D31459B11C}"/>
              </a:ext>
            </a:extLst>
          </p:cNvPr>
          <p:cNvSpPr/>
          <p:nvPr/>
        </p:nvSpPr>
        <p:spPr>
          <a:xfrm>
            <a:off x="3824417" y="2665831"/>
            <a:ext cx="976183" cy="92700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idx="4294967295"/>
          </p:nvPr>
        </p:nvSpPr>
        <p:spPr>
          <a:xfrm>
            <a:off x="184012" y="170120"/>
            <a:ext cx="3016388" cy="48810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3200" dirty="0">
                <a:solidFill>
                  <a:schemeClr val="accent1"/>
                </a:solidFill>
              </a:rPr>
              <a:t>The Team</a:t>
            </a:r>
            <a:endParaRPr sz="3200" dirty="0">
              <a:solidFill>
                <a:schemeClr val="accent1"/>
              </a:solidFill>
            </a:endParaRPr>
          </a:p>
        </p:txBody>
      </p:sp>
      <p:sp>
        <p:nvSpPr>
          <p:cNvPr id="146" name="Google Shape;14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6" name="TextBox 5">
            <a:extLst>
              <a:ext uri="{FF2B5EF4-FFF2-40B4-BE49-F238E27FC236}">
                <a16:creationId xmlns:a16="http://schemas.microsoft.com/office/drawing/2014/main" id="{19C6B2B7-20C5-451F-97A3-92E17AEEBEBB}"/>
              </a:ext>
            </a:extLst>
          </p:cNvPr>
          <p:cNvSpPr txBox="1"/>
          <p:nvPr/>
        </p:nvSpPr>
        <p:spPr>
          <a:xfrm>
            <a:off x="49618" y="1031984"/>
            <a:ext cx="9044763" cy="3831818"/>
          </a:xfrm>
          <a:prstGeom prst="rect">
            <a:avLst/>
          </a:prstGeom>
          <a:noFill/>
        </p:spPr>
        <p:txBody>
          <a:bodyPr wrap="square">
            <a:spAutoFit/>
          </a:bodyPr>
          <a:lstStyle/>
          <a:p>
            <a:pPr marL="285750" marR="127000" indent="-285750">
              <a:lnSpc>
                <a:spcPct val="150000"/>
              </a:lnSpc>
              <a:buClr>
                <a:srgbClr val="FFC000"/>
              </a:buClr>
              <a:buFont typeface="Courier New" panose="02070309020205020404" pitchFamily="49" charset="0"/>
              <a:buChar char="o"/>
            </a:pPr>
            <a:r>
              <a:rPr lang="en-IN" sz="1800" dirty="0">
                <a:effectLst/>
                <a:latin typeface="Times New Roman" panose="02020603050405020304" pitchFamily="18" charset="0"/>
                <a:ea typeface="Times New Roman" panose="02020603050405020304" pitchFamily="18" charset="0"/>
              </a:rPr>
              <a:t>The DoS attack simulation team consists of Raghav </a:t>
            </a:r>
            <a:r>
              <a:rPr lang="en-IN" sz="1800" dirty="0" err="1">
                <a:effectLst/>
                <a:latin typeface="Times New Roman" panose="02020603050405020304" pitchFamily="18" charset="0"/>
                <a:ea typeface="Times New Roman" panose="02020603050405020304" pitchFamily="18" charset="0"/>
              </a:rPr>
              <a:t>Dabra</a:t>
            </a:r>
            <a:r>
              <a:rPr lang="en-IN" sz="1800" dirty="0">
                <a:effectLst/>
                <a:latin typeface="Times New Roman" panose="02020603050405020304" pitchFamily="18" charset="0"/>
                <a:ea typeface="Times New Roman" panose="02020603050405020304" pitchFamily="18" charset="0"/>
              </a:rPr>
              <a:t> , Shaurya Kohli and </a:t>
            </a:r>
            <a:r>
              <a:rPr lang="en-IN" sz="1800" dirty="0" err="1">
                <a:effectLst/>
                <a:latin typeface="Times New Roman" panose="02020603050405020304" pitchFamily="18" charset="0"/>
                <a:ea typeface="Times New Roman" panose="02020603050405020304" pitchFamily="18" charset="0"/>
              </a:rPr>
              <a:t>Saransh</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Dabas</a:t>
            </a:r>
            <a:r>
              <a:rPr lang="en-IN" sz="1800" dirty="0">
                <a:effectLst/>
                <a:latin typeface="Times New Roman" panose="02020603050405020304" pitchFamily="18" charset="0"/>
                <a:ea typeface="Times New Roman" panose="02020603050405020304" pitchFamily="18" charset="0"/>
              </a:rPr>
              <a:t>. Our team members have worked together in the development of running a DoS Python script prototype, using Python3 programming on Kali Linux installed on VirtualBox. </a:t>
            </a:r>
            <a:endParaRPr lang="en-IN" sz="1800" dirty="0">
              <a:latin typeface="Times New Roman" panose="02020603050405020304" pitchFamily="18" charset="0"/>
              <a:ea typeface="Times New Roman" panose="02020603050405020304" pitchFamily="18" charset="0"/>
            </a:endParaRPr>
          </a:p>
          <a:p>
            <a:pPr marL="285750" marR="127000" indent="-285750">
              <a:lnSpc>
                <a:spcPct val="150000"/>
              </a:lnSpc>
              <a:buClr>
                <a:srgbClr val="FFC000"/>
              </a:buClr>
              <a:buFont typeface="Courier New" panose="02070309020205020404" pitchFamily="49" charset="0"/>
              <a:buChar char="o"/>
            </a:pPr>
            <a:r>
              <a:rPr lang="en-IN" sz="1800" dirty="0">
                <a:effectLst/>
                <a:latin typeface="Times New Roman" panose="02020603050405020304" pitchFamily="18" charset="0"/>
                <a:ea typeface="Times New Roman" panose="02020603050405020304" pitchFamily="18" charset="0"/>
              </a:rPr>
              <a:t>This Python script will simulate a DoS attack on the targeted network. The goal of the DoS script is to ultimately render the targeted network’s services unresponsive by flooding the network with SYN packets. Furthermore, the Python DoS script can also be used by being run in multiple instances on multiple computing systems to further exhaust the target network’s resources.</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2153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31"/>
                                        </p:tgtEl>
                                        <p:attrNameLst>
                                          <p:attrName>r</p:attrName>
                                        </p:attrNameLst>
                                      </p:cBhvr>
                                    </p:animRot>
                                    <p:animRot by="-240000">
                                      <p:cBhvr>
                                        <p:cTn id="7" dur="200" fill="hold">
                                          <p:stCondLst>
                                            <p:cond delay="200"/>
                                          </p:stCondLst>
                                        </p:cTn>
                                        <p:tgtEl>
                                          <p:spTgt spid="131"/>
                                        </p:tgtEl>
                                        <p:attrNameLst>
                                          <p:attrName>r</p:attrName>
                                        </p:attrNameLst>
                                      </p:cBhvr>
                                    </p:animRot>
                                    <p:animRot by="240000">
                                      <p:cBhvr>
                                        <p:cTn id="8" dur="200" fill="hold">
                                          <p:stCondLst>
                                            <p:cond delay="400"/>
                                          </p:stCondLst>
                                        </p:cTn>
                                        <p:tgtEl>
                                          <p:spTgt spid="131"/>
                                        </p:tgtEl>
                                        <p:attrNameLst>
                                          <p:attrName>r</p:attrName>
                                        </p:attrNameLst>
                                      </p:cBhvr>
                                    </p:animRot>
                                    <p:animRot by="-240000">
                                      <p:cBhvr>
                                        <p:cTn id="9" dur="200" fill="hold">
                                          <p:stCondLst>
                                            <p:cond delay="600"/>
                                          </p:stCondLst>
                                        </p:cTn>
                                        <p:tgtEl>
                                          <p:spTgt spid="131"/>
                                        </p:tgtEl>
                                        <p:attrNameLst>
                                          <p:attrName>r</p:attrName>
                                        </p:attrNameLst>
                                      </p:cBhvr>
                                    </p:animRot>
                                    <p:animRot by="120000">
                                      <p:cBhvr>
                                        <p:cTn id="10" dur="200" fill="hold">
                                          <p:stCondLst>
                                            <p:cond delay="800"/>
                                          </p:stCondLst>
                                        </p:cTn>
                                        <p:tgtEl>
                                          <p:spTgt spid="1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down)">
                                      <p:cBhvr>
                                        <p:cTn id="15" dur="580">
                                          <p:stCondLst>
                                            <p:cond delay="0"/>
                                          </p:stCondLst>
                                        </p:cTn>
                                        <p:tgtEl>
                                          <p:spTgt spid="6">
                                            <p:txEl>
                                              <p:pRg st="0" end="0"/>
                                            </p:txEl>
                                          </p:spTgt>
                                        </p:tgtEl>
                                      </p:cBhvr>
                                    </p:animEffect>
                                    <p:anim calcmode="lin" valueType="num">
                                      <p:cBhvr>
                                        <p:cTn id="16"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6">
                                            <p:txEl>
                                              <p:pRg st="0" end="0"/>
                                            </p:txEl>
                                          </p:spTgt>
                                        </p:tgtEl>
                                      </p:cBhvr>
                                      <p:to x="100000" y="60000"/>
                                    </p:animScale>
                                    <p:animScale>
                                      <p:cBhvr>
                                        <p:cTn id="22" dur="166" decel="50000">
                                          <p:stCondLst>
                                            <p:cond delay="676"/>
                                          </p:stCondLst>
                                        </p:cTn>
                                        <p:tgtEl>
                                          <p:spTgt spid="6">
                                            <p:txEl>
                                              <p:pRg st="0" end="0"/>
                                            </p:txEl>
                                          </p:spTgt>
                                        </p:tgtEl>
                                      </p:cBhvr>
                                      <p:to x="100000" y="100000"/>
                                    </p:animScale>
                                    <p:animScale>
                                      <p:cBhvr>
                                        <p:cTn id="23" dur="26">
                                          <p:stCondLst>
                                            <p:cond delay="1312"/>
                                          </p:stCondLst>
                                        </p:cTn>
                                        <p:tgtEl>
                                          <p:spTgt spid="6">
                                            <p:txEl>
                                              <p:pRg st="0" end="0"/>
                                            </p:txEl>
                                          </p:spTgt>
                                        </p:tgtEl>
                                      </p:cBhvr>
                                      <p:to x="100000" y="80000"/>
                                    </p:animScale>
                                    <p:animScale>
                                      <p:cBhvr>
                                        <p:cTn id="24" dur="166" decel="50000">
                                          <p:stCondLst>
                                            <p:cond delay="1338"/>
                                          </p:stCondLst>
                                        </p:cTn>
                                        <p:tgtEl>
                                          <p:spTgt spid="6">
                                            <p:txEl>
                                              <p:pRg st="0" end="0"/>
                                            </p:txEl>
                                          </p:spTgt>
                                        </p:tgtEl>
                                      </p:cBhvr>
                                      <p:to x="100000" y="100000"/>
                                    </p:animScale>
                                    <p:animScale>
                                      <p:cBhvr>
                                        <p:cTn id="25" dur="26">
                                          <p:stCondLst>
                                            <p:cond delay="1642"/>
                                          </p:stCondLst>
                                        </p:cTn>
                                        <p:tgtEl>
                                          <p:spTgt spid="6">
                                            <p:txEl>
                                              <p:pRg st="0" end="0"/>
                                            </p:txEl>
                                          </p:spTgt>
                                        </p:tgtEl>
                                      </p:cBhvr>
                                      <p:to x="100000" y="90000"/>
                                    </p:animScale>
                                    <p:animScale>
                                      <p:cBhvr>
                                        <p:cTn id="26" dur="166" decel="50000">
                                          <p:stCondLst>
                                            <p:cond delay="1668"/>
                                          </p:stCondLst>
                                        </p:cTn>
                                        <p:tgtEl>
                                          <p:spTgt spid="6">
                                            <p:txEl>
                                              <p:pRg st="0" end="0"/>
                                            </p:txEl>
                                          </p:spTgt>
                                        </p:tgtEl>
                                      </p:cBhvr>
                                      <p:to x="100000" y="100000"/>
                                    </p:animScale>
                                    <p:animScale>
                                      <p:cBhvr>
                                        <p:cTn id="27" dur="26">
                                          <p:stCondLst>
                                            <p:cond delay="1808"/>
                                          </p:stCondLst>
                                        </p:cTn>
                                        <p:tgtEl>
                                          <p:spTgt spid="6">
                                            <p:txEl>
                                              <p:pRg st="0" end="0"/>
                                            </p:txEl>
                                          </p:spTgt>
                                        </p:tgtEl>
                                      </p:cBhvr>
                                      <p:to x="100000" y="95000"/>
                                    </p:animScale>
                                    <p:animScale>
                                      <p:cBhvr>
                                        <p:cTn id="28" dur="166" decel="50000">
                                          <p:stCondLst>
                                            <p:cond delay="1834"/>
                                          </p:stCondLst>
                                        </p:cTn>
                                        <p:tgtEl>
                                          <p:spTgt spid="6">
                                            <p:txEl>
                                              <p:pRg st="0" end="0"/>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down)">
                                      <p:cBhvr>
                                        <p:cTn id="31" dur="580">
                                          <p:stCondLst>
                                            <p:cond delay="0"/>
                                          </p:stCondLst>
                                        </p:cTn>
                                        <p:tgtEl>
                                          <p:spTgt spid="6">
                                            <p:txEl>
                                              <p:pRg st="1" end="1"/>
                                            </p:txEl>
                                          </p:spTgt>
                                        </p:tgtEl>
                                      </p:cBhvr>
                                    </p:animEffect>
                                    <p:anim calcmode="lin" valueType="num">
                                      <p:cBhvr>
                                        <p:cTn id="32"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6">
                                            <p:txEl>
                                              <p:pRg st="1" end="1"/>
                                            </p:txEl>
                                          </p:spTgt>
                                        </p:tgtEl>
                                      </p:cBhvr>
                                      <p:to x="100000" y="60000"/>
                                    </p:animScale>
                                    <p:animScale>
                                      <p:cBhvr>
                                        <p:cTn id="38" dur="166" decel="50000">
                                          <p:stCondLst>
                                            <p:cond delay="676"/>
                                          </p:stCondLst>
                                        </p:cTn>
                                        <p:tgtEl>
                                          <p:spTgt spid="6">
                                            <p:txEl>
                                              <p:pRg st="1" end="1"/>
                                            </p:txEl>
                                          </p:spTgt>
                                        </p:tgtEl>
                                      </p:cBhvr>
                                      <p:to x="100000" y="100000"/>
                                    </p:animScale>
                                    <p:animScale>
                                      <p:cBhvr>
                                        <p:cTn id="39" dur="26">
                                          <p:stCondLst>
                                            <p:cond delay="1312"/>
                                          </p:stCondLst>
                                        </p:cTn>
                                        <p:tgtEl>
                                          <p:spTgt spid="6">
                                            <p:txEl>
                                              <p:pRg st="1" end="1"/>
                                            </p:txEl>
                                          </p:spTgt>
                                        </p:tgtEl>
                                      </p:cBhvr>
                                      <p:to x="100000" y="80000"/>
                                    </p:animScale>
                                    <p:animScale>
                                      <p:cBhvr>
                                        <p:cTn id="40" dur="166" decel="50000">
                                          <p:stCondLst>
                                            <p:cond delay="1338"/>
                                          </p:stCondLst>
                                        </p:cTn>
                                        <p:tgtEl>
                                          <p:spTgt spid="6">
                                            <p:txEl>
                                              <p:pRg st="1" end="1"/>
                                            </p:txEl>
                                          </p:spTgt>
                                        </p:tgtEl>
                                      </p:cBhvr>
                                      <p:to x="100000" y="100000"/>
                                    </p:animScale>
                                    <p:animScale>
                                      <p:cBhvr>
                                        <p:cTn id="41" dur="26">
                                          <p:stCondLst>
                                            <p:cond delay="1642"/>
                                          </p:stCondLst>
                                        </p:cTn>
                                        <p:tgtEl>
                                          <p:spTgt spid="6">
                                            <p:txEl>
                                              <p:pRg st="1" end="1"/>
                                            </p:txEl>
                                          </p:spTgt>
                                        </p:tgtEl>
                                      </p:cBhvr>
                                      <p:to x="100000" y="90000"/>
                                    </p:animScale>
                                    <p:animScale>
                                      <p:cBhvr>
                                        <p:cTn id="42" dur="166" decel="50000">
                                          <p:stCondLst>
                                            <p:cond delay="1668"/>
                                          </p:stCondLst>
                                        </p:cTn>
                                        <p:tgtEl>
                                          <p:spTgt spid="6">
                                            <p:txEl>
                                              <p:pRg st="1" end="1"/>
                                            </p:txEl>
                                          </p:spTgt>
                                        </p:tgtEl>
                                      </p:cBhvr>
                                      <p:to x="100000" y="100000"/>
                                    </p:animScale>
                                    <p:animScale>
                                      <p:cBhvr>
                                        <p:cTn id="43" dur="26">
                                          <p:stCondLst>
                                            <p:cond delay="1808"/>
                                          </p:stCondLst>
                                        </p:cTn>
                                        <p:tgtEl>
                                          <p:spTgt spid="6">
                                            <p:txEl>
                                              <p:pRg st="1" end="1"/>
                                            </p:txEl>
                                          </p:spTgt>
                                        </p:tgtEl>
                                      </p:cBhvr>
                                      <p:to x="100000" y="95000"/>
                                    </p:animScale>
                                    <p:animScale>
                                      <p:cBhvr>
                                        <p:cTn id="44" dur="166" decel="50000">
                                          <p:stCondLst>
                                            <p:cond delay="1834"/>
                                          </p:stCondLst>
                                        </p:cTn>
                                        <p:tgtEl>
                                          <p:spTgt spid="6">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theme/theme1.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TotalTime>
  <Words>6908</Words>
  <Application>Microsoft Office PowerPoint</Application>
  <PresentationFormat>On-screen Show (16:9)</PresentationFormat>
  <Paragraphs>302</Paragraphs>
  <Slides>81</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Times New Roman</vt:lpstr>
      <vt:lpstr>Consolas</vt:lpstr>
      <vt:lpstr>Segoe UI Emoji</vt:lpstr>
      <vt:lpstr>Lato Light</vt:lpstr>
      <vt:lpstr>Lato Black</vt:lpstr>
      <vt:lpstr>Calibri</vt:lpstr>
      <vt:lpstr>Arial</vt:lpstr>
      <vt:lpstr>Wingdings</vt:lpstr>
      <vt:lpstr>Courier New</vt:lpstr>
      <vt:lpstr>Bookman Old Style</vt:lpstr>
      <vt:lpstr>Lato</vt:lpstr>
      <vt:lpstr>Silvia template</vt:lpstr>
      <vt:lpstr>Denial of Service (DoS) Attacks      </vt:lpstr>
      <vt:lpstr>Table Of Contents</vt:lpstr>
      <vt:lpstr>INTRODUCTION</vt:lpstr>
      <vt:lpstr>PowerPoint Presentation</vt:lpstr>
      <vt:lpstr>DoS Simulation (SYN Flood)</vt:lpstr>
      <vt:lpstr>PowerPoint Presentation</vt:lpstr>
      <vt:lpstr>  Findings </vt:lpstr>
      <vt:lpstr>The Team and Contents of Report</vt:lpstr>
      <vt:lpstr>The Team</vt:lpstr>
      <vt:lpstr>Contents Of Report</vt:lpstr>
      <vt:lpstr>PowerPoint Presentation</vt:lpstr>
      <vt:lpstr>PowerPoint Presentation</vt:lpstr>
      <vt:lpstr> Core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the DoS Attack Simulation Works (SYN Flood) </vt:lpstr>
      <vt:lpstr>PowerPoint Presentation</vt:lpstr>
      <vt:lpstr>PowerPoint Presentation</vt:lpstr>
      <vt:lpstr>PowerPoint Presentation</vt:lpstr>
      <vt:lpstr>Findings (Continued…) </vt:lpstr>
      <vt:lpstr>PowerPoint Presentation</vt:lpstr>
      <vt:lpstr>PowerPoint Presentation</vt:lpstr>
      <vt:lpstr>PowerPoint Presentation</vt:lpstr>
      <vt:lpstr>PowerPoint Presentation</vt:lpstr>
      <vt:lpstr>DoS Attack Simulation: Step by Step “How To”</vt:lpstr>
      <vt:lpstr>PowerPoint Presentation</vt:lpstr>
      <vt:lpstr>PowerPoint Presentation</vt:lpstr>
      <vt:lpstr>PowerPoint Presentation</vt:lpstr>
      <vt:lpstr>This attack is really powerful and requires the only skill that you should know how to operate commands on Kali Linux Operating System. First of all, If you want to check that any website has its TCP port 80 opened or not, you can go for nmap, and all the tutorial given for nmap . This tool we are using is Torshammer. It is written in Python and can give damage to unprotected web servers in an instance that’s why it is a slow post tool. Main feature of this tool is it works on the 7th layer of HTTP(Hyper Text Transfer Protocol).   Command –  git clone https://github.com/dotfighter/torshammer.git</vt:lpstr>
      <vt:lpstr>Any Python tool in Kali Linux should start with “python” suffix and follow by toolname(.)py also. Like that any PHP tool should start with “php” and follow by toolname(.)php.  -t is for the target, some domain or ip-address. -p is for port Defaults to 80. -r is for the threads,  how many threads we want to run for this attack. -T stands for tor customized attacks. Let’s do the main thing: python torshammer.py  &lt;i&gt;any hostname/IP&lt;/i&gt; -t -p 80 -r 5000For example- python torshammer.py -t xyz.com -p 80 -r 5000</vt:lpstr>
      <vt:lpstr>PowerPoint Presentation</vt:lpstr>
      <vt:lpstr>After successfully running an attack. If that website is opening normally then they have settled up their website on some Content Delivery Network(CDN)  e.g. Akamai, Cloudflare which is designed to work against any kind of DoS or DDoS attacks. For checking that attack is successful or not, you can go to isitdownrightnow.com to verify.  "Is It Down Right Now" monitors the status of your favorite web sites and checks whether they are down or not. Check a website status easily by using the below test tool. Just enter the url and a fresh site status test will be performed on the domain name in real time using our online website checker tool. For detailed information, check response time graph and user comments. </vt:lpstr>
      <vt:lpstr> </vt:lpstr>
      <vt:lpstr>PowerPoint Presentation</vt:lpstr>
      <vt:lpstr>PowerPoint Presentation</vt:lpstr>
      <vt:lpstr>PowerPoint Presentation</vt:lpstr>
      <vt:lpstr>DoS Attack Simulation: Evidence, Results,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References:</vt:lpstr>
      <vt:lpstr>References:</vt:lpstr>
      <vt:lpstr>Project Conclusions and Solutions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STORE A PROJECT REVIEW II REPORT     Submitted by    AYUSH SAXENA (19BCE0892)   ANISHWA BARDHAN (19BCE0867)   SARANSH DABAS (19BCE0966)  CSE 2004 Database Management Systems, Fall Semester 2020-21</dc:title>
  <dc:creator>Saransh Dabas</dc:creator>
  <cp:lastModifiedBy>Shaurya Kohli</cp:lastModifiedBy>
  <cp:revision>71</cp:revision>
  <dcterms:modified xsi:type="dcterms:W3CDTF">2020-10-24T22:05:40Z</dcterms:modified>
</cp:coreProperties>
</file>